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0"/>
  </p:notesMasterIdLst>
  <p:sldIdLst>
    <p:sldId id="335" r:id="rId3"/>
    <p:sldId id="370" r:id="rId4"/>
    <p:sldId id="395" r:id="rId5"/>
    <p:sldId id="375" r:id="rId6"/>
    <p:sldId id="376" r:id="rId7"/>
    <p:sldId id="377" r:id="rId8"/>
    <p:sldId id="384" r:id="rId9"/>
    <p:sldId id="382" r:id="rId10"/>
    <p:sldId id="378" r:id="rId11"/>
    <p:sldId id="401" r:id="rId12"/>
    <p:sldId id="311" r:id="rId13"/>
    <p:sldId id="312" r:id="rId14"/>
    <p:sldId id="318" r:id="rId15"/>
    <p:sldId id="379" r:id="rId16"/>
    <p:sldId id="392" r:id="rId17"/>
    <p:sldId id="402" r:id="rId18"/>
    <p:sldId id="403" r:id="rId19"/>
    <p:sldId id="404" r:id="rId20"/>
    <p:sldId id="405" r:id="rId21"/>
    <p:sldId id="381" r:id="rId22"/>
    <p:sldId id="400" r:id="rId23"/>
    <p:sldId id="407" r:id="rId24"/>
    <p:sldId id="363" r:id="rId25"/>
    <p:sldId id="396" r:id="rId26"/>
    <p:sldId id="306" r:id="rId27"/>
    <p:sldId id="315" r:id="rId28"/>
    <p:sldId id="39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tareh Maleki" initials="SM" lastIdx="1" clrIdx="0">
    <p:extLst>
      <p:ext uri="{19B8F6BF-5375-455C-9EA6-DF929625EA0E}">
        <p15:presenceInfo xmlns:p15="http://schemas.microsoft.com/office/powerpoint/2012/main" userId="S-1-5-21-4206909432-1902078770-3363335238-113916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95" autoAdjust="0"/>
  </p:normalViewPr>
  <p:slideViewPr>
    <p:cSldViewPr snapToGrid="0">
      <p:cViewPr varScale="1">
        <p:scale>
          <a:sx n="69" d="100"/>
          <a:sy n="69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10-02T09:06:10.779" idx="1">
    <p:pos x="10" y="10"/>
    <p:text/>
    <p:extLst>
      <p:ext uri="{C676402C-5697-4E1C-873F-D02D1690AC5C}">
        <p15:threadingInfo xmlns:p15="http://schemas.microsoft.com/office/powerpoint/2012/main" timeZoneBias="-21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438871C-1F27-495D-B038-0441ECA0ABF9}" type="datetimeFigureOut">
              <a:rPr lang="fa-IR" smtClean="0"/>
              <a:pPr/>
              <a:t>24/07/1447</a:t>
            </a:fld>
            <a:endParaRPr lang="fa-I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a-I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D24FC47-51D4-4D7E-B165-CF612D4A5BB9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20581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607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108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701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C4CE1E-722A-4677-B65D-9E3385CD9242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24/07/1447</a:t>
            </a:fld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43319-E3FD-4873-91D0-CCEA8D20F26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71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C4CE1E-722A-4677-B65D-9E3385CD9242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24/07/1447</a:t>
            </a:fld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43319-E3FD-4873-91D0-CCEA8D20F26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C4CE1E-722A-4677-B65D-9E3385CD9242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24/07/1447</a:t>
            </a:fld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43319-E3FD-4873-91D0-CCEA8D20F26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75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a-I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a-I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C4CE1E-722A-4677-B65D-9E3385CD9242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24/07/1447</a:t>
            </a:fld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43319-E3FD-4873-91D0-CCEA8D20F26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364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a-I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a-I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C4CE1E-722A-4677-B65D-9E3385CD9242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24/07/1447</a:t>
            </a:fld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43319-E3FD-4873-91D0-CCEA8D20F26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457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C4CE1E-722A-4677-B65D-9E3385CD9242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24/07/1447</a:t>
            </a:fld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43319-E3FD-4873-91D0-CCEA8D20F26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068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C4CE1E-722A-4677-B65D-9E3385CD9242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24/07/1447</a:t>
            </a:fld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43319-E3FD-4873-91D0-CCEA8D20F26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017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a-I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C4CE1E-722A-4677-B65D-9E3385CD9242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24/07/1447</a:t>
            </a:fld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43319-E3FD-4873-91D0-CCEA8D20F26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89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936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C4CE1E-722A-4677-B65D-9E3385CD9242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24/07/1447</a:t>
            </a:fld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43319-E3FD-4873-91D0-CCEA8D20F26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16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C4CE1E-722A-4677-B65D-9E3385CD9242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24/07/1447</a:t>
            </a:fld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43319-E3FD-4873-91D0-CCEA8D20F26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648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C4CE1E-722A-4677-B65D-9E3385CD9242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24/07/1447</a:t>
            </a:fld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43319-E3FD-4873-91D0-CCEA8D20F26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6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754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16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449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14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360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96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314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18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FFC4CE1E-722A-4677-B65D-9E3385CD9242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24/07/1447</a:t>
            </a:fld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B1F43319-E3FD-4873-91D0-CCEA8D20F26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16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1.docx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sv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9980" y="1607127"/>
            <a:ext cx="9966960" cy="253538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1"/>
            <a:r>
              <a:rPr lang="fa-IR" sz="8000" dirty="0">
                <a:solidFill>
                  <a:srgbClr val="002060"/>
                </a:solidFill>
                <a:cs typeface="B Mitra" panose="00000400000000000000" pitchFamily="2" charset="-78"/>
              </a:rPr>
              <a:t>معارفه کارورزان داخلی بیمارستان امام رضا(ع)</a:t>
            </a:r>
            <a:endParaRPr lang="en-US" sz="8000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7598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2608"/>
            <a:ext cx="9875520" cy="994611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r" rtl="1"/>
            <a:r>
              <a:rPr lang="fa-IR" b="1" dirty="0">
                <a:solidFill>
                  <a:srgbClr val="002060"/>
                </a:solidFill>
                <a:cs typeface="B Mitra" panose="00000400000000000000" pitchFamily="2" charset="-78"/>
              </a:rPr>
              <a:t>                برنامه آموزشی هر روتیشن</a:t>
            </a:r>
            <a:endParaRPr lang="en-US" b="1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480" y="1957137"/>
            <a:ext cx="9845040" cy="45183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endParaRPr lang="fa-IR" sz="2400" b="1" dirty="0">
              <a:cs typeface="B Mitra" panose="00000400000000000000" pitchFamily="2" charset="-78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2400" b="1" dirty="0">
                <a:solidFill>
                  <a:srgbClr val="FF0000"/>
                </a:solidFill>
                <a:cs typeface="B Mitra" panose="00000400000000000000" pitchFamily="2" charset="-78"/>
              </a:rPr>
              <a:t>برنامه بخش </a:t>
            </a:r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ها را بدانید </a:t>
            </a:r>
            <a:r>
              <a:rPr lang="fa-IR" sz="2400" dirty="0">
                <a:solidFill>
                  <a:srgbClr val="002060"/>
                </a:solidFill>
                <a:cs typeface="B Mitra" panose="00000400000000000000" pitchFamily="2" charset="-78"/>
              </a:rPr>
              <a:t>و </a:t>
            </a:r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تحت هر شرایطی </a:t>
            </a:r>
            <a:r>
              <a:rPr lang="fa-IR" sz="2400" b="1" dirty="0">
                <a:solidFill>
                  <a:srgbClr val="FF0000"/>
                </a:solidFill>
                <a:cs typeface="B Mitra" panose="00000400000000000000" pitchFamily="2" charset="-78"/>
              </a:rPr>
              <a:t>درمانگاه</a:t>
            </a:r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 های هر سکشن را شرکت نمایید </a:t>
            </a:r>
            <a:r>
              <a:rPr lang="fa-IR" sz="2400" dirty="0">
                <a:solidFill>
                  <a:srgbClr val="002060"/>
                </a:solidFill>
                <a:cs typeface="B Mitra" panose="00000400000000000000" pitchFamily="2" charset="-78"/>
              </a:rPr>
              <a:t>(در </a:t>
            </a:r>
          </a:p>
          <a:p>
            <a:pPr marL="45720" indent="0" algn="r" rtl="1">
              <a:buNone/>
            </a:pPr>
            <a:r>
              <a:rPr lang="fa-IR" sz="2400" dirty="0">
                <a:solidFill>
                  <a:srgbClr val="002060"/>
                </a:solidFill>
                <a:cs typeface="B Mitra" panose="00000400000000000000" pitchFamily="2" charset="-78"/>
              </a:rPr>
              <a:t>انتهای دوره امام رضا باید حداقل</a:t>
            </a:r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 9 درمانگاه </a:t>
            </a:r>
            <a:r>
              <a:rPr lang="fa-IR" sz="2400" dirty="0">
                <a:solidFill>
                  <a:srgbClr val="002060"/>
                </a:solidFill>
                <a:cs typeface="B Mitra" panose="00000400000000000000" pitchFamily="2" charset="-78"/>
              </a:rPr>
              <a:t>شرکت کرده باشید و</a:t>
            </a:r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2درمانگاه</a:t>
            </a:r>
            <a:r>
              <a:rPr lang="fa-IR" sz="2400" dirty="0">
                <a:solidFill>
                  <a:srgbClr val="002060"/>
                </a:solidFill>
                <a:cs typeface="B Mitra" panose="00000400000000000000" pitchFamily="2" charset="-78"/>
              </a:rPr>
              <a:t> درهر روتیشن)</a:t>
            </a:r>
          </a:p>
          <a:p>
            <a:pPr algn="r" rtl="1"/>
            <a:r>
              <a:rPr lang="fa-IR" sz="2400" b="1" dirty="0">
                <a:solidFill>
                  <a:srgbClr val="002060"/>
                </a:solidFill>
                <a:cs typeface="B Nazanin" panose="00000400000000000000" pitchFamily="2" charset="-78"/>
              </a:rPr>
              <a:t>برگه خلاصه پرونده مهر زده شود ودربخش جنرال و.. مهر رزیدنت هم داشته باشد</a:t>
            </a:r>
          </a:p>
          <a:p>
            <a:pPr algn="r" rtl="1"/>
            <a:r>
              <a:rPr lang="fa-IR" sz="2400" b="1" dirty="0">
                <a:solidFill>
                  <a:srgbClr val="002060"/>
                </a:solidFill>
                <a:cs typeface="B Nazanin" panose="00000400000000000000" pitchFamily="2" charset="-78"/>
              </a:rPr>
              <a:t>بعد هر کلاس نظر سنجی انجام می شود و شرکت در آن الزامی است و اگر پر نشود معادل غیبت کلاس می باشد.</a:t>
            </a:r>
          </a:p>
          <a:p>
            <a:pPr algn="r" rtl="1"/>
            <a:r>
              <a:rPr lang="fa-IR" sz="2400" b="1" dirty="0">
                <a:solidFill>
                  <a:srgbClr val="002060"/>
                </a:solidFill>
                <a:cs typeface="B Nazanin" panose="00000400000000000000" pitchFamily="2" charset="-78"/>
              </a:rPr>
              <a:t>لاگ بیمارخود توسط استاف مربوطه پر شود</a:t>
            </a:r>
          </a:p>
          <a:p>
            <a:pPr algn="r" rtl="1"/>
            <a:r>
              <a:rPr lang="fa-IR" sz="2400" b="1" dirty="0">
                <a:solidFill>
                  <a:srgbClr val="002060"/>
                </a:solidFill>
                <a:cs typeface="B Nazanin" panose="00000400000000000000" pitchFamily="2" charset="-78"/>
              </a:rPr>
              <a:t>لاگ نسخه نویسی 15 مورد</a:t>
            </a:r>
          </a:p>
          <a:p>
            <a:pPr algn="r" rtl="1"/>
            <a:r>
              <a:rPr lang="fa-IR" sz="2400" b="1" dirty="0">
                <a:solidFill>
                  <a:srgbClr val="002060"/>
                </a:solidFill>
                <a:cs typeface="B Nazanin" panose="00000400000000000000" pitchFamily="2" charset="-78"/>
              </a:rPr>
              <a:t>درصورت پیشنهاد یا انتقاد از هر روتیشن به بنده منتقل فرمایید.</a:t>
            </a:r>
          </a:p>
          <a:p>
            <a:pPr algn="r" rtl="1"/>
            <a:endParaRPr lang="fa-IR" sz="2400" b="1" dirty="0">
              <a:cs typeface="B Mitra" panose="00000400000000000000" pitchFamily="2" charset="-78"/>
            </a:endParaRPr>
          </a:p>
          <a:p>
            <a:pPr algn="r" rtl="1"/>
            <a:endParaRPr lang="en-US" sz="24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9502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53" y="4819203"/>
            <a:ext cx="3627349" cy="2393808"/>
          </a:xfrm>
          <a:custGeom>
            <a:avLst/>
            <a:gdLst/>
            <a:ahLst/>
            <a:cxnLst/>
            <a:rect l="l" t="t" r="r" b="b"/>
            <a:pathLst>
              <a:path w="6103108" h="4114800">
                <a:moveTo>
                  <a:pt x="0" y="0"/>
                </a:moveTo>
                <a:lnTo>
                  <a:pt x="6103109" y="0"/>
                </a:lnTo>
                <a:lnTo>
                  <a:pt x="61031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-1453" y="18143"/>
            <a:ext cx="4876800" cy="2136503"/>
          </a:xfrm>
          <a:custGeom>
            <a:avLst/>
            <a:gdLst/>
            <a:ahLst/>
            <a:cxnLst/>
            <a:rect l="l" t="t" r="r" b="b"/>
            <a:pathLst>
              <a:path w="7315200" h="3204754">
                <a:moveTo>
                  <a:pt x="7315200" y="0"/>
                </a:moveTo>
                <a:lnTo>
                  <a:pt x="0" y="0"/>
                </a:lnTo>
                <a:lnTo>
                  <a:pt x="0" y="3204754"/>
                </a:lnTo>
                <a:lnTo>
                  <a:pt x="7315200" y="320475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V="1">
            <a:off x="7719229" y="4819203"/>
            <a:ext cx="4876800" cy="2136503"/>
          </a:xfrm>
          <a:custGeom>
            <a:avLst/>
            <a:gdLst/>
            <a:ahLst/>
            <a:cxnLst/>
            <a:rect l="l" t="t" r="r" b="b"/>
            <a:pathLst>
              <a:path w="7315200" h="3204754">
                <a:moveTo>
                  <a:pt x="0" y="3204754"/>
                </a:moveTo>
                <a:lnTo>
                  <a:pt x="7315200" y="3204754"/>
                </a:lnTo>
                <a:lnTo>
                  <a:pt x="7315200" y="0"/>
                </a:lnTo>
                <a:lnTo>
                  <a:pt x="0" y="0"/>
                </a:lnTo>
                <a:lnTo>
                  <a:pt x="0" y="320475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43716" y="4997459"/>
            <a:ext cx="1579883" cy="1533923"/>
          </a:xfrm>
          <a:custGeom>
            <a:avLst/>
            <a:gdLst/>
            <a:ahLst/>
            <a:cxnLst/>
            <a:rect l="l" t="t" r="r" b="b"/>
            <a:pathLst>
              <a:path w="2369825" h="2300885">
                <a:moveTo>
                  <a:pt x="0" y="0"/>
                </a:moveTo>
                <a:lnTo>
                  <a:pt x="2369825" y="0"/>
                </a:lnTo>
                <a:lnTo>
                  <a:pt x="2369825" y="2300885"/>
                </a:lnTo>
                <a:lnTo>
                  <a:pt x="0" y="23008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Rectangle 8"/>
          <p:cNvSpPr/>
          <p:nvPr/>
        </p:nvSpPr>
        <p:spPr>
          <a:xfrm>
            <a:off x="1981201" y="690846"/>
            <a:ext cx="9601200" cy="11592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133" b="1" dirty="0">
                <a:solidFill>
                  <a:srgbClr val="002060"/>
                </a:solidFill>
                <a:cs typeface="B Nazanin" panose="00000400000000000000" pitchFamily="2" charset="-78"/>
              </a:rPr>
              <a:t>نمونه فرم طراحی شده</a:t>
            </a:r>
            <a:r>
              <a:rPr lang="en-US" sz="2133" b="1" dirty="0">
                <a:solidFill>
                  <a:srgbClr val="002060"/>
                </a:solidFill>
                <a:cs typeface="B Nazanin" panose="00000400000000000000" pitchFamily="2" charset="-78"/>
              </a:rPr>
              <a:t> </a:t>
            </a:r>
            <a:r>
              <a:rPr lang="fa-IR" sz="2133" b="1" dirty="0">
                <a:solidFill>
                  <a:srgbClr val="002060"/>
                </a:solidFill>
                <a:cs typeface="B Nazanin" panose="00000400000000000000" pitchFamily="2" charset="-78"/>
              </a:rPr>
              <a:t>بیمار خود  برای کارورز که توسط دستیار ارشد روتیشن مربوطه تکمیل می گردد</a:t>
            </a:r>
          </a:p>
          <a:p>
            <a:pPr algn="ctr" rtl="1"/>
            <a:r>
              <a:rPr lang="fa-IR" sz="2400" dirty="0">
                <a:solidFill>
                  <a:srgbClr val="002060"/>
                </a:solidFill>
                <a:cs typeface="B Nazanin" panose="00000400000000000000" pitchFamily="2" charset="-78"/>
              </a:rPr>
              <a:t>نام و نام خانوادگی کارورز:             دستیار محترم لطفا نمره گذاری به صورت ذیل انجام شود </a:t>
            </a:r>
          </a:p>
          <a:p>
            <a:pPr algn="ctr" rtl="1"/>
            <a:r>
              <a:rPr lang="fa-IR" sz="2400" dirty="0">
                <a:solidFill>
                  <a:srgbClr val="002060"/>
                </a:solidFill>
                <a:cs typeface="B Nazanin" panose="00000400000000000000" pitchFamily="2" charset="-78"/>
              </a:rPr>
              <a:t>                                                  " ضعیف: 0-1  متوسط2-3   خوب4    عالی 5    </a:t>
            </a:r>
            <a:r>
              <a:rPr lang="fa-IR" sz="2400" dirty="0">
                <a:solidFill>
                  <a:srgbClr val="002060"/>
                </a:solidFill>
              </a:rPr>
              <a:t>"</a:t>
            </a:r>
            <a:endParaRPr lang="en-US" sz="2400" dirty="0">
              <a:solidFill>
                <a:srgbClr val="00206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981200" y="1939202"/>
          <a:ext cx="9601200" cy="3963385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585856">
                  <a:extLst>
                    <a:ext uri="{9D8B030D-6E8A-4147-A177-3AD203B41FA5}">
                      <a16:colId xmlns:a16="http://schemas.microsoft.com/office/drawing/2014/main" val="345894733"/>
                    </a:ext>
                  </a:extLst>
                </a:gridCol>
                <a:gridCol w="1367652">
                  <a:extLst>
                    <a:ext uri="{9D8B030D-6E8A-4147-A177-3AD203B41FA5}">
                      <a16:colId xmlns:a16="http://schemas.microsoft.com/office/drawing/2014/main" val="1978843927"/>
                    </a:ext>
                  </a:extLst>
                </a:gridCol>
                <a:gridCol w="942618">
                  <a:extLst>
                    <a:ext uri="{9D8B030D-6E8A-4147-A177-3AD203B41FA5}">
                      <a16:colId xmlns:a16="http://schemas.microsoft.com/office/drawing/2014/main" val="2875916616"/>
                    </a:ext>
                  </a:extLst>
                </a:gridCol>
                <a:gridCol w="1142148">
                  <a:extLst>
                    <a:ext uri="{9D8B030D-6E8A-4147-A177-3AD203B41FA5}">
                      <a16:colId xmlns:a16="http://schemas.microsoft.com/office/drawing/2014/main" val="3122268482"/>
                    </a:ext>
                  </a:extLst>
                </a:gridCol>
                <a:gridCol w="1048087">
                  <a:extLst>
                    <a:ext uri="{9D8B030D-6E8A-4147-A177-3AD203B41FA5}">
                      <a16:colId xmlns:a16="http://schemas.microsoft.com/office/drawing/2014/main" val="3701135039"/>
                    </a:ext>
                  </a:extLst>
                </a:gridCol>
                <a:gridCol w="1048087">
                  <a:extLst>
                    <a:ext uri="{9D8B030D-6E8A-4147-A177-3AD203B41FA5}">
                      <a16:colId xmlns:a16="http://schemas.microsoft.com/office/drawing/2014/main" val="1538012829"/>
                    </a:ext>
                  </a:extLst>
                </a:gridCol>
                <a:gridCol w="1224684">
                  <a:extLst>
                    <a:ext uri="{9D8B030D-6E8A-4147-A177-3AD203B41FA5}">
                      <a16:colId xmlns:a16="http://schemas.microsoft.com/office/drawing/2014/main" val="2056010215"/>
                    </a:ext>
                  </a:extLst>
                </a:gridCol>
                <a:gridCol w="1364966">
                  <a:extLst>
                    <a:ext uri="{9D8B030D-6E8A-4147-A177-3AD203B41FA5}">
                      <a16:colId xmlns:a16="http://schemas.microsoft.com/office/drawing/2014/main" val="1786257448"/>
                    </a:ext>
                  </a:extLst>
                </a:gridCol>
                <a:gridCol w="877102">
                  <a:extLst>
                    <a:ext uri="{9D8B030D-6E8A-4147-A177-3AD203B41FA5}">
                      <a16:colId xmlns:a16="http://schemas.microsoft.com/office/drawing/2014/main" val="175697301"/>
                    </a:ext>
                  </a:extLst>
                </a:gridCol>
              </a:tblGrid>
              <a:tr h="137617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100" b="1" dirty="0">
                          <a:effectLst/>
                          <a:cs typeface="B Nazanin" panose="00000400000000000000" pitchFamily="2" charset="-78"/>
                        </a:rPr>
                        <a:t>ردیف</a:t>
                      </a:r>
                      <a:endParaRPr lang="en-US" sz="2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100" b="1" dirty="0">
                          <a:effectLst/>
                          <a:cs typeface="B Nazanin" panose="00000400000000000000" pitchFamily="2" charset="-78"/>
                        </a:rPr>
                        <a:t>نام و نام خانوادگی بیمار</a:t>
                      </a:r>
                      <a:endParaRPr lang="en-US" sz="2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100" b="1">
                          <a:effectLst/>
                          <a:cs typeface="B Nazanin" panose="00000400000000000000" pitchFamily="2" charset="-78"/>
                        </a:rPr>
                        <a:t>روتیشن مربوطه</a:t>
                      </a:r>
                      <a:endParaRPr lang="en-US" sz="2100" b="1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1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2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100" b="1" dirty="0">
                          <a:effectLst/>
                          <a:cs typeface="B Nazanin" panose="00000400000000000000" pitchFamily="2" charset="-78"/>
                        </a:rPr>
                        <a:t>نحوه نوشتن سیر روزانه</a:t>
                      </a:r>
                      <a:endParaRPr lang="en-US" sz="21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100" b="1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2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100" b="1" dirty="0">
                          <a:effectLst/>
                          <a:cs typeface="B Nazanin" panose="00000400000000000000" pitchFamily="2" charset="-78"/>
                        </a:rPr>
                        <a:t>اوردر روزانه</a:t>
                      </a:r>
                      <a:endParaRPr lang="en-US" sz="21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100" b="1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2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100" b="1" dirty="0">
                          <a:effectLst/>
                          <a:cs typeface="B Nazanin" panose="00000400000000000000" pitchFamily="2" charset="-78"/>
                        </a:rPr>
                        <a:t>پیگیری های بیمار</a:t>
                      </a:r>
                      <a:endParaRPr lang="en-US" sz="21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100" b="1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2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100" b="1" dirty="0">
                          <a:effectLst/>
                          <a:cs typeface="B Nazanin" panose="00000400000000000000" pitchFamily="2" charset="-78"/>
                        </a:rPr>
                        <a:t>نحوه معرفی بیمار در راند بالینی</a:t>
                      </a:r>
                      <a:endParaRPr lang="en-US" sz="21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100" b="1" dirty="0">
                          <a:effectLst/>
                          <a:cs typeface="B Nazanin" panose="00000400000000000000" pitchFamily="2" charset="-78"/>
                        </a:rPr>
                        <a:t>نوشتن خلاصه پرونده</a:t>
                      </a:r>
                      <a:endParaRPr lang="en-US" sz="21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100" b="1" dirty="0">
                          <a:effectLst/>
                          <a:cs typeface="B Nazanin" panose="00000400000000000000" pitchFamily="2" charset="-78"/>
                        </a:rPr>
                        <a:t> نمره</a:t>
                      </a:r>
                      <a:endParaRPr lang="en-US" sz="2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extLst>
                  <a:ext uri="{0D108BD9-81ED-4DB2-BD59-A6C34878D82A}">
                    <a16:rowId xmlns:a16="http://schemas.microsoft.com/office/drawing/2014/main" val="509751884"/>
                  </a:ext>
                </a:extLst>
              </a:tr>
              <a:tr h="15218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1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extLst>
                  <a:ext uri="{0D108BD9-81ED-4DB2-BD59-A6C34878D82A}">
                    <a16:rowId xmlns:a16="http://schemas.microsoft.com/office/drawing/2014/main" val="1236913480"/>
                  </a:ext>
                </a:extLst>
              </a:tr>
              <a:tr h="15218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2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extLst>
                  <a:ext uri="{0D108BD9-81ED-4DB2-BD59-A6C34878D82A}">
                    <a16:rowId xmlns:a16="http://schemas.microsoft.com/office/drawing/2014/main" val="3996636007"/>
                  </a:ext>
                </a:extLst>
              </a:tr>
              <a:tr h="15218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3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extLst>
                  <a:ext uri="{0D108BD9-81ED-4DB2-BD59-A6C34878D82A}">
                    <a16:rowId xmlns:a16="http://schemas.microsoft.com/office/drawing/2014/main" val="1163200113"/>
                  </a:ext>
                </a:extLst>
              </a:tr>
              <a:tr h="15218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4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extLst>
                  <a:ext uri="{0D108BD9-81ED-4DB2-BD59-A6C34878D82A}">
                    <a16:rowId xmlns:a16="http://schemas.microsoft.com/office/drawing/2014/main" val="2796269473"/>
                  </a:ext>
                </a:extLst>
              </a:tr>
              <a:tr h="15218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5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extLst>
                  <a:ext uri="{0D108BD9-81ED-4DB2-BD59-A6C34878D82A}">
                    <a16:rowId xmlns:a16="http://schemas.microsoft.com/office/drawing/2014/main" val="1009233197"/>
                  </a:ext>
                </a:extLst>
              </a:tr>
              <a:tr h="15218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6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extLst>
                  <a:ext uri="{0D108BD9-81ED-4DB2-BD59-A6C34878D82A}">
                    <a16:rowId xmlns:a16="http://schemas.microsoft.com/office/drawing/2014/main" val="369090845"/>
                  </a:ext>
                </a:extLst>
              </a:tr>
              <a:tr h="15218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7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extLst>
                  <a:ext uri="{0D108BD9-81ED-4DB2-BD59-A6C34878D82A}">
                    <a16:rowId xmlns:a16="http://schemas.microsoft.com/office/drawing/2014/main" val="3841710983"/>
                  </a:ext>
                </a:extLst>
              </a:tr>
              <a:tr h="15218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8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extLst>
                  <a:ext uri="{0D108BD9-81ED-4DB2-BD59-A6C34878D82A}">
                    <a16:rowId xmlns:a16="http://schemas.microsoft.com/office/drawing/2014/main" val="3308123956"/>
                  </a:ext>
                </a:extLst>
              </a:tr>
              <a:tr h="15218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9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extLst>
                  <a:ext uri="{0D108BD9-81ED-4DB2-BD59-A6C34878D82A}">
                    <a16:rowId xmlns:a16="http://schemas.microsoft.com/office/drawing/2014/main" val="2133698020"/>
                  </a:ext>
                </a:extLst>
              </a:tr>
              <a:tr h="15218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10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extLst>
                  <a:ext uri="{0D108BD9-81ED-4DB2-BD59-A6C34878D82A}">
                    <a16:rowId xmlns:a16="http://schemas.microsoft.com/office/drawing/2014/main" val="3400399025"/>
                  </a:ext>
                </a:extLst>
              </a:tr>
              <a:tr h="15218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11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extLst>
                  <a:ext uri="{0D108BD9-81ED-4DB2-BD59-A6C34878D82A}">
                    <a16:rowId xmlns:a16="http://schemas.microsoft.com/office/drawing/2014/main" val="4066651292"/>
                  </a:ext>
                </a:extLst>
              </a:tr>
              <a:tr h="15218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12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extLst>
                  <a:ext uri="{0D108BD9-81ED-4DB2-BD59-A6C34878D82A}">
                    <a16:rowId xmlns:a16="http://schemas.microsoft.com/office/drawing/2014/main" val="1442641872"/>
                  </a:ext>
                </a:extLst>
              </a:tr>
              <a:tr h="15218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13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extLst>
                  <a:ext uri="{0D108BD9-81ED-4DB2-BD59-A6C34878D82A}">
                    <a16:rowId xmlns:a16="http://schemas.microsoft.com/office/drawing/2014/main" val="1203878125"/>
                  </a:ext>
                </a:extLst>
              </a:tr>
              <a:tr h="15218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14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extLst>
                  <a:ext uri="{0D108BD9-81ED-4DB2-BD59-A6C34878D82A}">
                    <a16:rowId xmlns:a16="http://schemas.microsoft.com/office/drawing/2014/main" val="3023837703"/>
                  </a:ext>
                </a:extLst>
              </a:tr>
              <a:tr h="15218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15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extLst>
                  <a:ext uri="{0D108BD9-81ED-4DB2-BD59-A6C34878D82A}">
                    <a16:rowId xmlns:a16="http://schemas.microsoft.com/office/drawing/2014/main" val="1074599504"/>
                  </a:ext>
                </a:extLst>
              </a:tr>
              <a:tr h="15218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16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extLst>
                  <a:ext uri="{0D108BD9-81ED-4DB2-BD59-A6C34878D82A}">
                    <a16:rowId xmlns:a16="http://schemas.microsoft.com/office/drawing/2014/main" val="2801846325"/>
                  </a:ext>
                </a:extLst>
              </a:tr>
              <a:tr h="15218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17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5915" marR="35915" marT="0" marB="0"/>
                </a:tc>
                <a:extLst>
                  <a:ext uri="{0D108BD9-81ED-4DB2-BD59-A6C34878D82A}">
                    <a16:rowId xmlns:a16="http://schemas.microsoft.com/office/drawing/2014/main" val="3528784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952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699000"/>
            <a:ext cx="3149600" cy="2182949"/>
          </a:xfrm>
          <a:custGeom>
            <a:avLst/>
            <a:gdLst/>
            <a:ahLst/>
            <a:cxnLst/>
            <a:rect l="l" t="t" r="r" b="b"/>
            <a:pathLst>
              <a:path w="6103108" h="4114800">
                <a:moveTo>
                  <a:pt x="0" y="0"/>
                </a:moveTo>
                <a:lnTo>
                  <a:pt x="6103109" y="0"/>
                </a:lnTo>
                <a:lnTo>
                  <a:pt x="61031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-61115" y="-60960"/>
            <a:ext cx="4876800" cy="2136503"/>
          </a:xfrm>
          <a:custGeom>
            <a:avLst/>
            <a:gdLst/>
            <a:ahLst/>
            <a:cxnLst/>
            <a:rect l="l" t="t" r="r" b="b"/>
            <a:pathLst>
              <a:path w="7315200" h="3204754">
                <a:moveTo>
                  <a:pt x="7315200" y="0"/>
                </a:moveTo>
                <a:lnTo>
                  <a:pt x="0" y="0"/>
                </a:lnTo>
                <a:lnTo>
                  <a:pt x="0" y="3204754"/>
                </a:lnTo>
                <a:lnTo>
                  <a:pt x="7315200" y="320475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V="1">
            <a:off x="7300686" y="5044865"/>
            <a:ext cx="4876800" cy="1837083"/>
          </a:xfrm>
          <a:custGeom>
            <a:avLst/>
            <a:gdLst/>
            <a:ahLst/>
            <a:cxnLst/>
            <a:rect l="l" t="t" r="r" b="b"/>
            <a:pathLst>
              <a:path w="7315200" h="3204754">
                <a:moveTo>
                  <a:pt x="0" y="3204754"/>
                </a:moveTo>
                <a:lnTo>
                  <a:pt x="7315200" y="3204754"/>
                </a:lnTo>
                <a:lnTo>
                  <a:pt x="7315200" y="0"/>
                </a:lnTo>
                <a:lnTo>
                  <a:pt x="0" y="0"/>
                </a:lnTo>
                <a:lnTo>
                  <a:pt x="0" y="320475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43717" y="4979316"/>
            <a:ext cx="1579883" cy="1533923"/>
          </a:xfrm>
          <a:custGeom>
            <a:avLst/>
            <a:gdLst/>
            <a:ahLst/>
            <a:cxnLst/>
            <a:rect l="l" t="t" r="r" b="b"/>
            <a:pathLst>
              <a:path w="2369825" h="2300885">
                <a:moveTo>
                  <a:pt x="0" y="0"/>
                </a:moveTo>
                <a:lnTo>
                  <a:pt x="2369825" y="0"/>
                </a:lnTo>
                <a:lnTo>
                  <a:pt x="2369825" y="2300885"/>
                </a:lnTo>
                <a:lnTo>
                  <a:pt x="0" y="23008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Rectangle 8"/>
          <p:cNvSpPr/>
          <p:nvPr/>
        </p:nvSpPr>
        <p:spPr>
          <a:xfrm>
            <a:off x="2235200" y="687832"/>
            <a:ext cx="96012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400" b="1" dirty="0">
                <a:solidFill>
                  <a:srgbClr val="002060"/>
                </a:solidFill>
                <a:cs typeface="B Nazanin" panose="00000400000000000000" pitchFamily="2" charset="-78"/>
              </a:rPr>
              <a:t>کارورز محترم در بخش گروه داخلی 15 مورد نسخه نویسی الکترونیک  با حضور استاد محترم روتیشن مربوطه  در درمانگاه طی دوره کارورزی در بیمارستان قائم (عج) باید انجام دهید</a:t>
            </a: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.</a:t>
            </a:r>
            <a:br>
              <a:rPr lang="en-US" sz="2400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</a:br>
            <a:endParaRPr lang="en-US" sz="2400" b="1" dirty="0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374927"/>
              </p:ext>
            </p:extLst>
          </p:nvPr>
        </p:nvGraphicFramePr>
        <p:xfrm>
          <a:off x="3265714" y="2257492"/>
          <a:ext cx="7528258" cy="31162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91000">
                  <a:extLst>
                    <a:ext uri="{9D8B030D-6E8A-4147-A177-3AD203B41FA5}">
                      <a16:colId xmlns:a16="http://schemas.microsoft.com/office/drawing/2014/main" val="1774939535"/>
                    </a:ext>
                  </a:extLst>
                </a:gridCol>
                <a:gridCol w="1879086">
                  <a:extLst>
                    <a:ext uri="{9D8B030D-6E8A-4147-A177-3AD203B41FA5}">
                      <a16:colId xmlns:a16="http://schemas.microsoft.com/office/drawing/2014/main" val="3709156406"/>
                    </a:ext>
                  </a:extLst>
                </a:gridCol>
                <a:gridCol w="1879086">
                  <a:extLst>
                    <a:ext uri="{9D8B030D-6E8A-4147-A177-3AD203B41FA5}">
                      <a16:colId xmlns:a16="http://schemas.microsoft.com/office/drawing/2014/main" val="2693789556"/>
                    </a:ext>
                  </a:extLst>
                </a:gridCol>
                <a:gridCol w="1879086">
                  <a:extLst>
                    <a:ext uri="{9D8B030D-6E8A-4147-A177-3AD203B41FA5}">
                      <a16:colId xmlns:a16="http://schemas.microsoft.com/office/drawing/2014/main" val="265710735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endParaRPr lang="en-US" sz="3600" dirty="0">
                        <a:cs typeface="B Nazanin" panose="00000400000000000000" pitchFamily="2" charset="-78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n-US" sz="3600" dirty="0">
                        <a:cs typeface="B Nazanin" panose="00000400000000000000" pitchFamily="2" charset="-78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n-US" sz="3600" dirty="0">
                        <a:cs typeface="B Nazanin" panose="00000400000000000000" pitchFamily="2" charset="-78"/>
                      </a:endParaRPr>
                    </a:p>
                  </a:txBody>
                  <a:tcPr marL="60960" marR="60960" marT="30480" marB="30480"/>
                </a:tc>
                <a:tc rowSpan="5">
                  <a:txBody>
                    <a:bodyPr/>
                    <a:lstStyle/>
                    <a:p>
                      <a:endParaRPr lang="fa-IR" sz="32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3200" dirty="0">
                          <a:cs typeface="B Nazanin" panose="00000400000000000000" pitchFamily="2" charset="-78"/>
                        </a:rPr>
                        <a:t>نسخه نویسی الکترونیک</a:t>
                      </a:r>
                      <a:endParaRPr lang="en-US" sz="3200" dirty="0">
                        <a:cs typeface="B Nazanin" panose="00000400000000000000" pitchFamily="2" charset="-78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005554390"/>
                  </a:ext>
                </a:extLst>
              </a:tr>
              <a:tr h="626667">
                <a:tc>
                  <a:txBody>
                    <a:bodyPr/>
                    <a:lstStyle/>
                    <a:p>
                      <a:endParaRPr lang="en-US" sz="3600">
                        <a:cs typeface="B Nazanin" panose="00000400000000000000" pitchFamily="2" charset="-78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n-US" sz="3600" dirty="0">
                        <a:cs typeface="B Nazanin" panose="00000400000000000000" pitchFamily="2" charset="-78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n-US" sz="3600" dirty="0">
                        <a:cs typeface="B Nazanin" panose="00000400000000000000" pitchFamily="2" charset="-78"/>
                      </a:endParaRPr>
                    </a:p>
                  </a:txBody>
                  <a:tcPr marL="60960" marR="60960" marT="30480" marB="3048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310808"/>
                  </a:ext>
                </a:extLst>
              </a:tr>
              <a:tr h="626667">
                <a:tc>
                  <a:txBody>
                    <a:bodyPr/>
                    <a:lstStyle/>
                    <a:p>
                      <a:endParaRPr lang="en-US" sz="3600">
                        <a:cs typeface="B Nazanin" panose="00000400000000000000" pitchFamily="2" charset="-78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n-US" sz="3600" dirty="0">
                        <a:cs typeface="B Nazanin" panose="00000400000000000000" pitchFamily="2" charset="-78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n-US" sz="3600" dirty="0">
                        <a:cs typeface="B Nazanin" panose="00000400000000000000" pitchFamily="2" charset="-78"/>
                      </a:endParaRPr>
                    </a:p>
                  </a:txBody>
                  <a:tcPr marL="60960" marR="60960" marT="30480" marB="3048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11595"/>
                  </a:ext>
                </a:extLst>
              </a:tr>
              <a:tr h="626667">
                <a:tc>
                  <a:txBody>
                    <a:bodyPr/>
                    <a:lstStyle/>
                    <a:p>
                      <a:endParaRPr lang="en-US" sz="3600">
                        <a:cs typeface="B Nazanin" panose="00000400000000000000" pitchFamily="2" charset="-78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n-US" sz="3600">
                        <a:cs typeface="B Nazanin" panose="00000400000000000000" pitchFamily="2" charset="-78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n-US" sz="3600" dirty="0">
                        <a:cs typeface="B Nazanin" panose="00000400000000000000" pitchFamily="2" charset="-78"/>
                      </a:endParaRPr>
                    </a:p>
                  </a:txBody>
                  <a:tcPr marL="60960" marR="60960" marT="30480" marB="3048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78980"/>
                  </a:ext>
                </a:extLst>
              </a:tr>
              <a:tr h="626667">
                <a:tc>
                  <a:txBody>
                    <a:bodyPr/>
                    <a:lstStyle/>
                    <a:p>
                      <a:endParaRPr lang="en-US" sz="3600" dirty="0">
                        <a:cs typeface="B Nazanin" panose="00000400000000000000" pitchFamily="2" charset="-78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n-US" sz="3600" dirty="0">
                        <a:cs typeface="B Nazanin" panose="00000400000000000000" pitchFamily="2" charset="-78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n-US" sz="3600" dirty="0">
                        <a:cs typeface="B Nazanin" panose="00000400000000000000" pitchFamily="2" charset="-78"/>
                      </a:endParaRPr>
                    </a:p>
                  </a:txBody>
                  <a:tcPr marL="60960" marR="60960" marT="30480" marB="3048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76228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92" y="3815626"/>
            <a:ext cx="2851439" cy="277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90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699000"/>
            <a:ext cx="3149600" cy="2182949"/>
          </a:xfrm>
          <a:custGeom>
            <a:avLst/>
            <a:gdLst/>
            <a:ahLst/>
            <a:cxnLst/>
            <a:rect l="l" t="t" r="r" b="b"/>
            <a:pathLst>
              <a:path w="6103108" h="4114800">
                <a:moveTo>
                  <a:pt x="0" y="0"/>
                </a:moveTo>
                <a:lnTo>
                  <a:pt x="6103109" y="0"/>
                </a:lnTo>
                <a:lnTo>
                  <a:pt x="61031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-61115" y="-60960"/>
            <a:ext cx="4876800" cy="2136503"/>
          </a:xfrm>
          <a:custGeom>
            <a:avLst/>
            <a:gdLst/>
            <a:ahLst/>
            <a:cxnLst/>
            <a:rect l="l" t="t" r="r" b="b"/>
            <a:pathLst>
              <a:path w="7315200" h="3204754">
                <a:moveTo>
                  <a:pt x="7315200" y="0"/>
                </a:moveTo>
                <a:lnTo>
                  <a:pt x="0" y="0"/>
                </a:lnTo>
                <a:lnTo>
                  <a:pt x="0" y="3204754"/>
                </a:lnTo>
                <a:lnTo>
                  <a:pt x="7315200" y="320475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V="1">
            <a:off x="7300686" y="5044865"/>
            <a:ext cx="4876800" cy="1837083"/>
          </a:xfrm>
          <a:custGeom>
            <a:avLst/>
            <a:gdLst/>
            <a:ahLst/>
            <a:cxnLst/>
            <a:rect l="l" t="t" r="r" b="b"/>
            <a:pathLst>
              <a:path w="7315200" h="3204754">
                <a:moveTo>
                  <a:pt x="0" y="3204754"/>
                </a:moveTo>
                <a:lnTo>
                  <a:pt x="7315200" y="3204754"/>
                </a:lnTo>
                <a:lnTo>
                  <a:pt x="7315200" y="0"/>
                </a:lnTo>
                <a:lnTo>
                  <a:pt x="0" y="0"/>
                </a:lnTo>
                <a:lnTo>
                  <a:pt x="0" y="320475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43717" y="4979316"/>
            <a:ext cx="1579883" cy="1533923"/>
          </a:xfrm>
          <a:custGeom>
            <a:avLst/>
            <a:gdLst/>
            <a:ahLst/>
            <a:cxnLst/>
            <a:rect l="l" t="t" r="r" b="b"/>
            <a:pathLst>
              <a:path w="2369825" h="2300885">
                <a:moveTo>
                  <a:pt x="0" y="0"/>
                </a:moveTo>
                <a:lnTo>
                  <a:pt x="2369825" y="0"/>
                </a:lnTo>
                <a:lnTo>
                  <a:pt x="2369825" y="2300885"/>
                </a:lnTo>
                <a:lnTo>
                  <a:pt x="0" y="23008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Rectangle 8"/>
          <p:cNvSpPr/>
          <p:nvPr/>
        </p:nvSpPr>
        <p:spPr>
          <a:xfrm>
            <a:off x="1059543" y="505883"/>
            <a:ext cx="96012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400" b="1" dirty="0">
                <a:solidFill>
                  <a:srgbClr val="002060"/>
                </a:solidFill>
                <a:cs typeface="B Nazanin" panose="00000400000000000000" pitchFamily="2" charset="-78"/>
              </a:rPr>
              <a:t>در بیمارستان امام رضا(ع) لاگ بیمار خود به دو مورد کیس اول(مهمور به منیجر مورنینگ) و دوم مورنینگ (مهمور به رزیدنت ارشد مورنینگ) و رفتن حداقل 9 درمانگاه و در هر سکشن حداقل دو درمانگاه اختصاص دارد.</a:t>
            </a:r>
            <a:br>
              <a:rPr lang="en-US" sz="2400" b="1" dirty="0">
                <a:solidFill>
                  <a:srgbClr val="002060"/>
                </a:solidFill>
                <a:cs typeface="B Nazanin" panose="00000400000000000000" pitchFamily="2" charset="-78"/>
              </a:rPr>
            </a:br>
            <a:endParaRPr lang="en-US" sz="2400" b="1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ED7B85C-BDA9-4186-ADDA-41177545E5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2346" y="1782288"/>
          <a:ext cx="4995333" cy="4990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5051281" imgH="6034736" progId="Word.Document.12">
                  <p:embed/>
                </p:oleObj>
              </mc:Choice>
              <mc:Fallback>
                <p:oleObj name="Document" r:id="rId8" imgW="5051281" imgH="6034736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ED7B85C-BDA9-4186-ADDA-41177545E5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32346" y="1782288"/>
                        <a:ext cx="4995333" cy="4990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414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a-IR" b="1" dirty="0">
                <a:solidFill>
                  <a:srgbClr val="002060"/>
                </a:solidFill>
                <a:cs typeface="B Mitra" panose="00000400000000000000" pitchFamily="2" charset="-78"/>
              </a:rPr>
              <a:t>                            برنامه آموزشی </a:t>
            </a:r>
            <a:endParaRPr lang="en-US" b="1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b="1" dirty="0">
                <a:solidFill>
                  <a:srgbClr val="002060"/>
                </a:solidFill>
                <a:cs typeface="B Nazanin" panose="00000400000000000000" pitchFamily="2" charset="-78"/>
              </a:rPr>
              <a:t>هر گروه یک نماینده داشته باشد</a:t>
            </a:r>
            <a:r>
              <a:rPr lang="fa-IR" sz="2400" dirty="0">
                <a:solidFill>
                  <a:srgbClr val="002060"/>
                </a:solidFill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fa-IR" sz="2400" b="1" dirty="0">
                <a:solidFill>
                  <a:srgbClr val="002060"/>
                </a:solidFill>
                <a:cs typeface="B Nazanin" panose="00000400000000000000" pitchFamily="2" charset="-78"/>
              </a:rPr>
              <a:t>حتما روز اول هر سکشن هم بیمارانتان را شناخته باشید (از روز قبل تقسیم بندی ها انجام شده باشد)</a:t>
            </a:r>
          </a:p>
          <a:p>
            <a:pPr algn="r" rtl="1"/>
            <a:r>
              <a:rPr lang="fa-IR" sz="2400" dirty="0">
                <a:solidFill>
                  <a:srgbClr val="002060"/>
                </a:solidFill>
                <a:cs typeface="B Mitra" panose="00000400000000000000" pitchFamily="2" charset="-78"/>
              </a:rPr>
              <a:t>حتما برای بیماران </a:t>
            </a:r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سیر روزانه به فرمت </a:t>
            </a:r>
            <a:r>
              <a:rPr lang="en-US" sz="2400" b="1" dirty="0">
                <a:solidFill>
                  <a:srgbClr val="002060"/>
                </a:solidFill>
                <a:cs typeface="B Mitra" panose="00000400000000000000" pitchFamily="2" charset="-78"/>
              </a:rPr>
              <a:t>SOAP </a:t>
            </a:r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 </a:t>
            </a:r>
            <a:r>
              <a:rPr lang="fa-IR" sz="2400" dirty="0">
                <a:solidFill>
                  <a:srgbClr val="002060"/>
                </a:solidFill>
                <a:cs typeface="B Mitra" panose="00000400000000000000" pitchFamily="2" charset="-78"/>
              </a:rPr>
              <a:t>بنویسید.</a:t>
            </a:r>
          </a:p>
          <a:p>
            <a:pPr algn="r" rtl="1"/>
            <a:r>
              <a:rPr lang="fa-IR" sz="2400" dirty="0">
                <a:solidFill>
                  <a:srgbClr val="002060"/>
                </a:solidFill>
                <a:cs typeface="B Mitra" panose="00000400000000000000" pitchFamily="2" charset="-78"/>
              </a:rPr>
              <a:t>ادامه آزمایشات بیماران </a:t>
            </a:r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بصورت عمودی </a:t>
            </a:r>
            <a:r>
              <a:rPr lang="fa-IR" sz="2400" dirty="0">
                <a:solidFill>
                  <a:srgbClr val="002060"/>
                </a:solidFill>
                <a:cs typeface="B Mitra" panose="00000400000000000000" pitchFamily="2" charset="-78"/>
              </a:rPr>
              <a:t>نوشته شود</a:t>
            </a:r>
            <a:endParaRPr lang="fa-IR" sz="2400" dirty="0">
              <a:solidFill>
                <a:srgbClr val="00206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solidFill>
                  <a:srgbClr val="002060"/>
                </a:solidFill>
                <a:cs typeface="B Mitra" panose="00000400000000000000" pitchFamily="2" charset="-78"/>
              </a:rPr>
              <a:t>حین راند</a:t>
            </a:r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 سرچ </a:t>
            </a:r>
            <a:r>
              <a:rPr lang="fa-IR" sz="2400" dirty="0">
                <a:solidFill>
                  <a:srgbClr val="002060"/>
                </a:solidFill>
                <a:cs typeface="B Mitra" panose="00000400000000000000" pitchFamily="2" charset="-78"/>
              </a:rPr>
              <a:t>هم انجام دهید.</a:t>
            </a:r>
          </a:p>
          <a:p>
            <a:pPr algn="r" rtl="1"/>
            <a:r>
              <a:rPr lang="fa-IR" sz="2400" dirty="0">
                <a:solidFill>
                  <a:srgbClr val="002060"/>
                </a:solidFill>
                <a:cs typeface="B Mitra" panose="00000400000000000000" pitchFamily="2" charset="-78"/>
              </a:rPr>
              <a:t>حین راند </a:t>
            </a:r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کارتیمی</a:t>
            </a:r>
            <a:r>
              <a:rPr lang="fa-IR" sz="2400" dirty="0">
                <a:solidFill>
                  <a:srgbClr val="002060"/>
                </a:solidFill>
                <a:cs typeface="B Mitra" panose="00000400000000000000" pitchFamily="2" charset="-78"/>
              </a:rPr>
              <a:t> داشته باشید.</a:t>
            </a:r>
            <a:endParaRPr lang="fa-IR" sz="2400" dirty="0">
              <a:solidFill>
                <a:srgbClr val="002060"/>
              </a:solidFill>
              <a:cs typeface="B Nazanin" panose="00000400000000000000" pitchFamily="2" charset="-78"/>
            </a:endParaRPr>
          </a:p>
          <a:p>
            <a:pPr marL="4572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6487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 rtl="1"/>
            <a:r>
              <a:rPr lang="fa-IR" sz="5400" b="1" dirty="0">
                <a:cs typeface="B Mitra" panose="00000400000000000000" pitchFamily="2" charset="-78"/>
              </a:rPr>
              <a:t>                   </a:t>
            </a:r>
            <a:r>
              <a:rPr lang="fa-IR" sz="5400" b="1" dirty="0">
                <a:solidFill>
                  <a:srgbClr val="002060"/>
                </a:solidFill>
                <a:cs typeface="B Mitra" panose="00000400000000000000" pitchFamily="2" charset="-78"/>
              </a:rPr>
              <a:t>روتیشن اورژانس</a:t>
            </a:r>
            <a:endParaRPr lang="en-US" sz="5400" b="1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24866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ساعت 7 از رزیدنت اورژانس مهر ورود را بگیرید</a:t>
            </a:r>
          </a:p>
          <a:p>
            <a:pPr algn="r" rtl="1"/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انتهای روتیشن باید نحوه اوردر نویسی </a:t>
            </a:r>
            <a:r>
              <a:rPr lang="en-US" sz="2400" b="1" dirty="0">
                <a:solidFill>
                  <a:srgbClr val="002060"/>
                </a:solidFill>
                <a:cs typeface="B Mitra" panose="00000400000000000000" pitchFamily="2" charset="-78"/>
              </a:rPr>
              <a:t>GIB</a:t>
            </a:r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، پانکراتیت، کلانژیت،</a:t>
            </a:r>
            <a:r>
              <a:rPr lang="en-US" sz="2400" b="1" dirty="0">
                <a:solidFill>
                  <a:srgbClr val="002060"/>
                </a:solidFill>
                <a:cs typeface="B Mitra" panose="00000400000000000000" pitchFamily="2" charset="-78"/>
              </a:rPr>
              <a:t>DKA </a:t>
            </a:r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، پنومونی و</a:t>
            </a:r>
            <a:r>
              <a:rPr lang="en-US" sz="2400" b="1" dirty="0">
                <a:solidFill>
                  <a:srgbClr val="002060"/>
                </a:solidFill>
                <a:cs typeface="B Mitra" panose="00000400000000000000" pitchFamily="2" charset="-78"/>
              </a:rPr>
              <a:t> UTI</a:t>
            </a:r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،اختلالات الکترولیتی، اپروچ به اورژانس های هماتولوژی</a:t>
            </a:r>
            <a:r>
              <a:rPr lang="en-US" sz="2400" b="1" dirty="0">
                <a:solidFill>
                  <a:srgbClr val="002060"/>
                </a:solidFill>
                <a:cs typeface="B Mitra" panose="00000400000000000000" pitchFamily="2" charset="-78"/>
              </a:rPr>
              <a:t> </a:t>
            </a:r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را از رزیدنتها و فلوها آموخته باشید و لطفاخودتان داوطلبانه اوردر بنویسید.</a:t>
            </a:r>
          </a:p>
          <a:p>
            <a:pPr algn="r" rtl="1"/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 2-3نفر از اینترن های اورژانس بر اساس صلاحدید رزیدنت در کلاس ظهر شرکت کنند.</a:t>
            </a:r>
          </a:p>
          <a:p>
            <a:pPr algn="r" rtl="1"/>
            <a:endParaRPr lang="fa-IR" sz="2400" b="1" dirty="0">
              <a:solidFill>
                <a:srgbClr val="002060"/>
              </a:solidFill>
              <a:cs typeface="B Mitra" panose="00000400000000000000" pitchFamily="2" charset="-78"/>
            </a:endParaRPr>
          </a:p>
          <a:p>
            <a:pPr algn="r" rtl="1"/>
            <a:endParaRPr lang="en-US" sz="24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8606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fa-IR" b="1" dirty="0">
                <a:cs typeface="B Mitra" panose="00000400000000000000" pitchFamily="2" charset="-78"/>
              </a:rPr>
              <a:t>                           </a:t>
            </a:r>
            <a:r>
              <a:rPr lang="fa-IR" b="1" dirty="0">
                <a:solidFill>
                  <a:srgbClr val="002060"/>
                </a:solidFill>
                <a:cs typeface="B Mitra" panose="00000400000000000000" pitchFamily="2" charset="-78"/>
              </a:rPr>
              <a:t>کشیک اورژانس</a:t>
            </a:r>
            <a:endParaRPr lang="en-US" sz="3200" b="1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تعداد: 6 نفر</a:t>
            </a:r>
          </a:p>
          <a:p>
            <a:pPr algn="r" rtl="1"/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تحویل بیماران مشکل دار از اینترن صبح</a:t>
            </a:r>
          </a:p>
          <a:p>
            <a:pPr algn="r" rtl="1"/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بین ساعت 6- 12شب آف نداریم و قبل و بعد آن بر اساس صلاحدید رزیدنت ها</a:t>
            </a:r>
          </a:p>
          <a:p>
            <a:pPr algn="r" rtl="1"/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فردای روز کشیک برگه نمره را به خانم مالکی بدهند وگرنه به ازای هر روز تاخیر یک نمره از تمام افراد کم میشه</a:t>
            </a:r>
          </a:p>
          <a:p>
            <a:pPr algn="r" rtl="1"/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در روز ارائه مورنینگ کارورز محترم از استاد مسئول مهر ارائه مورنینگ همراه با ذکر نام بیمار و تاریخ ارائه را در برگه لاگ ثبت نماید؛ درصورتی که بیمار کیس دوم هم راند شد از رزیدنت ارشدتان مهر بگیرید. هر اینترن باید حداقل یک ارائه مورنینگ داشته باشد.</a:t>
            </a:r>
          </a:p>
          <a:p>
            <a:pPr algn="r" rtl="1"/>
            <a:endParaRPr lang="fa-IR" sz="2400" b="1" dirty="0">
              <a:solidFill>
                <a:srgbClr val="002060"/>
              </a:solidFill>
              <a:cs typeface="B Mitra" panose="00000400000000000000" pitchFamily="2" charset="-78"/>
            </a:endParaRPr>
          </a:p>
          <a:p>
            <a:pPr algn="r" rtl="1"/>
            <a:endParaRPr lang="en-US" sz="24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3559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a-IR" b="1" dirty="0">
                <a:cs typeface="B Mitra" panose="00000400000000000000" pitchFamily="2" charset="-78"/>
              </a:rPr>
              <a:t>                    </a:t>
            </a:r>
            <a:r>
              <a:rPr lang="fa-IR" b="1" dirty="0">
                <a:solidFill>
                  <a:srgbClr val="002060"/>
                </a:solidFill>
                <a:cs typeface="B Mitra" panose="00000400000000000000" pitchFamily="2" charset="-78"/>
              </a:rPr>
              <a:t>کشیک بخش و جنرال</a:t>
            </a:r>
            <a:endParaRPr lang="en-US" b="1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308376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endParaRPr lang="fa-IR" sz="2400" dirty="0">
              <a:cs typeface="B Mitra" panose="00000400000000000000" pitchFamily="2" charset="-78"/>
            </a:endParaRPr>
          </a:p>
          <a:p>
            <a:pPr algn="r" rtl="1"/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تعداد :2 نفر</a:t>
            </a:r>
          </a:p>
          <a:p>
            <a:pPr algn="r" rtl="1"/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جنرال و سایر بخش ها</a:t>
            </a:r>
          </a:p>
          <a:p>
            <a:pPr marL="45720" indent="0" algn="r" rtl="1">
              <a:buNone/>
            </a:pPr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حتما قبل از رزیدنت در بخش حضور داشته باشید و بعد انجام امور اولیه تماس با بخش </a:t>
            </a:r>
          </a:p>
          <a:p>
            <a:pPr marL="45720" indent="0" algn="r" rtl="1">
              <a:buNone/>
            </a:pPr>
            <a:endParaRPr lang="fa-IR" sz="24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7553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0325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a-IR" b="1" dirty="0">
                <a:solidFill>
                  <a:srgbClr val="000000"/>
                </a:solidFill>
                <a:cs typeface="B Nazanin" panose="00000400000000000000" pitchFamily="2" charset="-78"/>
              </a:rPr>
              <a:t>                            </a:t>
            </a:r>
            <a:r>
              <a:rPr lang="fa-IR" b="1" dirty="0">
                <a:solidFill>
                  <a:srgbClr val="002060"/>
                </a:solidFill>
                <a:cs typeface="B Nazanin" panose="00000400000000000000" pitchFamily="2" charset="-78"/>
              </a:rPr>
              <a:t>کشیک بخش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351" y="1740159"/>
            <a:ext cx="9872871" cy="4038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560070" indent="-514350" algn="r" rtl="1">
              <a:buFont typeface="+mj-lt"/>
              <a:buAutoNum type="arabicPeriod"/>
            </a:pPr>
            <a:r>
              <a:rPr lang="fa-IR" sz="3400" b="1" dirty="0">
                <a:solidFill>
                  <a:srgbClr val="002060"/>
                </a:solidFill>
                <a:cs typeface="B Mitra" panose="00000400000000000000" pitchFamily="2" charset="-78"/>
              </a:rPr>
              <a:t>تحویل بیماران مشکل دار از اینترن صبح</a:t>
            </a:r>
          </a:p>
          <a:p>
            <a:pPr marL="560070" indent="-514350" algn="r" rtl="1">
              <a:buFont typeface="+mj-lt"/>
              <a:buAutoNum type="arabicPeriod"/>
            </a:pPr>
            <a:r>
              <a:rPr lang="fa-IR" sz="3400" b="1" dirty="0">
                <a:solidFill>
                  <a:srgbClr val="002060"/>
                </a:solidFill>
                <a:cs typeface="B Mitra" panose="00000400000000000000" pitchFamily="2" charset="-78"/>
              </a:rPr>
              <a:t>نوشتن </a:t>
            </a:r>
            <a:r>
              <a:rPr lang="en-US" sz="3400" b="1" dirty="0">
                <a:solidFill>
                  <a:srgbClr val="002060"/>
                </a:solidFill>
                <a:cs typeface="B Mitra" panose="00000400000000000000" pitchFamily="2" charset="-78"/>
              </a:rPr>
              <a:t>on service note</a:t>
            </a:r>
            <a:r>
              <a:rPr lang="fa-IR" sz="3400" b="1" dirty="0">
                <a:solidFill>
                  <a:srgbClr val="002060"/>
                </a:solidFill>
                <a:cs typeface="B Mitra" panose="00000400000000000000" pitchFamily="2" charset="-78"/>
              </a:rPr>
              <a:t> برای بیماران پذیرش شده از اورژانس بعد از شیفت صبح</a:t>
            </a:r>
          </a:p>
          <a:p>
            <a:pPr marL="502920" indent="-457200" algn="r" rtl="1">
              <a:buFont typeface="+mj-lt"/>
              <a:buAutoNum type="arabicPeriod"/>
            </a:pPr>
            <a:r>
              <a:rPr lang="fa-IR" sz="3400" b="1" dirty="0">
                <a:solidFill>
                  <a:srgbClr val="002060"/>
                </a:solidFill>
                <a:cs typeface="B Mitra" panose="00000400000000000000" pitchFamily="2" charset="-78"/>
              </a:rPr>
              <a:t>نوشتن مشاوره ها در حضور رزیدنت </a:t>
            </a:r>
          </a:p>
          <a:p>
            <a:pPr marL="502920" indent="-457200" algn="r" rtl="1">
              <a:buFont typeface="+mj-lt"/>
              <a:buAutoNum type="arabicPeriod"/>
            </a:pPr>
            <a:r>
              <a:rPr lang="fa-IR" sz="3400" b="1" dirty="0">
                <a:solidFill>
                  <a:srgbClr val="002060"/>
                </a:solidFill>
                <a:cs typeface="B Mitra" panose="00000400000000000000" pitchFamily="2" charset="-78"/>
              </a:rPr>
              <a:t>شرح حال بستری های الکتیو بخش ها</a:t>
            </a:r>
          </a:p>
          <a:p>
            <a:pPr marL="502920" indent="-457200" algn="r" rtl="1">
              <a:buFont typeface="+mj-lt"/>
              <a:buAutoNum type="arabicPeriod"/>
            </a:pPr>
            <a:r>
              <a:rPr lang="fa-IR" sz="3400" b="1" dirty="0">
                <a:solidFill>
                  <a:srgbClr val="002060"/>
                </a:solidFill>
                <a:cs typeface="B Mitra" panose="00000400000000000000" pitchFamily="2" charset="-78"/>
              </a:rPr>
              <a:t>نوشتن </a:t>
            </a:r>
            <a:r>
              <a:rPr lang="en-US" sz="3400" b="1" dirty="0">
                <a:solidFill>
                  <a:srgbClr val="002060"/>
                </a:solidFill>
                <a:cs typeface="B Mitra" panose="00000400000000000000" pitchFamily="2" charset="-78"/>
              </a:rPr>
              <a:t>on service note</a:t>
            </a:r>
            <a:r>
              <a:rPr lang="fa-IR" sz="3400" b="1" dirty="0">
                <a:solidFill>
                  <a:srgbClr val="002060"/>
                </a:solidFill>
                <a:cs typeface="B Mitra" panose="00000400000000000000" pitchFamily="2" charset="-78"/>
              </a:rPr>
              <a:t> برای بیماران پذیرش شده از اورژانس بعد از شیفت صبح و نوشتن </a:t>
            </a:r>
            <a:r>
              <a:rPr lang="en-US" sz="3400" b="1" dirty="0">
                <a:solidFill>
                  <a:srgbClr val="002060"/>
                </a:solidFill>
                <a:cs typeface="B Mitra" panose="00000400000000000000" pitchFamily="2" charset="-78"/>
              </a:rPr>
              <a:t>off service note</a:t>
            </a:r>
            <a:r>
              <a:rPr lang="fa-IR" sz="3400" b="1" dirty="0">
                <a:solidFill>
                  <a:srgbClr val="002060"/>
                </a:solidFill>
                <a:cs typeface="B Mitra" panose="00000400000000000000" pitchFamily="2" charset="-78"/>
              </a:rPr>
              <a:t> در بیمارانی که از بخش منتقل می شوند.</a:t>
            </a:r>
          </a:p>
          <a:p>
            <a:pPr marL="502920" indent="-457200" algn="r" rtl="1">
              <a:buFont typeface="+mj-lt"/>
              <a:buAutoNum type="arabicPeriod"/>
            </a:pPr>
            <a:r>
              <a:rPr lang="fa-IR" sz="3400" b="1" dirty="0">
                <a:solidFill>
                  <a:srgbClr val="002060"/>
                </a:solidFill>
                <a:cs typeface="B Mitra" panose="00000400000000000000" pitchFamily="2" charset="-78"/>
              </a:rPr>
              <a:t>در صورت هر مشکل و برخوردی، از طریق نماینده اینترن ها به بنده اطلاع دهید.</a:t>
            </a:r>
          </a:p>
          <a:p>
            <a:pPr marL="502920" indent="-457200" algn="r" rtl="1">
              <a:buFont typeface="+mj-lt"/>
              <a:buAutoNum type="arabicPeriod"/>
            </a:pPr>
            <a:r>
              <a:rPr lang="fa-IR" sz="3400" b="1" dirty="0">
                <a:solidFill>
                  <a:srgbClr val="002060"/>
                </a:solidFill>
                <a:cs typeface="B Mitra" panose="00000400000000000000" pitchFamily="2" charset="-78"/>
              </a:rPr>
              <a:t>بخش های </a:t>
            </a:r>
            <a:r>
              <a:rPr lang="en-US" sz="3400" b="1" dirty="0">
                <a:solidFill>
                  <a:srgbClr val="002060"/>
                </a:solidFill>
                <a:cs typeface="B Mitra" panose="00000400000000000000" pitchFamily="2" charset="-78"/>
              </a:rPr>
              <a:t> Bed manager</a:t>
            </a:r>
            <a:r>
              <a:rPr lang="fa-IR" sz="3400" b="1" dirty="0">
                <a:solidFill>
                  <a:srgbClr val="002060"/>
                </a:solidFill>
                <a:cs typeface="B Mitra" panose="00000400000000000000" pitchFamily="2" charset="-78"/>
              </a:rPr>
              <a:t>و داخلی </a:t>
            </a:r>
            <a:r>
              <a:rPr lang="en-US" sz="3400" b="1" dirty="0">
                <a:solidFill>
                  <a:srgbClr val="002060"/>
                </a:solidFill>
                <a:cs typeface="B Mitra" panose="00000400000000000000" pitchFamily="2" charset="-78"/>
              </a:rPr>
              <a:t>B &amp;C</a:t>
            </a:r>
            <a:r>
              <a:rPr lang="fa-IR" sz="3400" b="1" dirty="0">
                <a:solidFill>
                  <a:srgbClr val="002060"/>
                </a:solidFill>
                <a:cs typeface="B Mitra" panose="00000400000000000000" pitchFamily="2" charset="-78"/>
              </a:rPr>
              <a:t> و پشتیبان اورژانس با اینترن نیست.</a:t>
            </a:r>
            <a:endParaRPr lang="en-US" sz="3400" b="1" dirty="0">
              <a:solidFill>
                <a:srgbClr val="002060"/>
              </a:solidFill>
              <a:cs typeface="B Mitra" panose="00000400000000000000" pitchFamily="2" charset="-78"/>
            </a:endParaRPr>
          </a:p>
          <a:p>
            <a:pPr marL="560070" indent="-514350" algn="r" rtl="1">
              <a:buFont typeface="+mj-lt"/>
              <a:buAutoNum type="arabicPeriod"/>
            </a:pPr>
            <a:endParaRPr lang="fa-IR" sz="24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68314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a-IR" b="1" dirty="0">
                <a:solidFill>
                  <a:srgbClr val="000000"/>
                </a:solidFill>
                <a:cs typeface="B Nazanin" panose="00000400000000000000" pitchFamily="2" charset="-78"/>
              </a:rPr>
              <a:t>                             </a:t>
            </a:r>
            <a:r>
              <a:rPr lang="fa-IR" b="1" dirty="0">
                <a:solidFill>
                  <a:srgbClr val="002060"/>
                </a:solidFill>
                <a:cs typeface="B Nazanin" panose="00000400000000000000" pitchFamily="2" charset="-78"/>
              </a:rPr>
              <a:t>کشیک بخش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fa-IR" sz="3200" b="1" dirty="0">
                <a:solidFill>
                  <a:srgbClr val="002060"/>
                </a:solidFill>
                <a:cs typeface="B Nazanin" panose="00000400000000000000" pitchFamily="2" charset="-78"/>
              </a:rPr>
              <a:t>در ابتدای کشیک، خود را به رزیدنت بخش معرفی کند ودر طول کشیک جهت پیگیری امورتشخیصی ودرمانی بیماران با رزیدنت کشیک در ارتباط باشد.</a:t>
            </a:r>
          </a:p>
          <a:p>
            <a:pPr algn="r" rtl="1"/>
            <a:r>
              <a:rPr lang="fa-IR" sz="3200" b="1" dirty="0">
                <a:solidFill>
                  <a:srgbClr val="002060"/>
                </a:solidFill>
                <a:cs typeface="B Nazanin" panose="00000400000000000000" pitchFamily="2" charset="-78"/>
              </a:rPr>
              <a:t>پاراف مشورت و گرفتن مهر تایید از رزیدنت کشیک</a:t>
            </a:r>
          </a:p>
          <a:p>
            <a:pPr algn="r" rtl="1"/>
            <a:r>
              <a:rPr lang="fa-IR" sz="3200" b="1" dirty="0">
                <a:solidFill>
                  <a:srgbClr val="002060"/>
                </a:solidFill>
                <a:cs typeface="B Nazanin" panose="00000400000000000000" pitchFamily="2" charset="-78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B Nazanin" panose="00000400000000000000" pitchFamily="2" charset="-78"/>
              </a:rPr>
              <a:t>Order</a:t>
            </a:r>
            <a:r>
              <a:rPr lang="fa-IR" sz="3200" b="1" dirty="0">
                <a:solidFill>
                  <a:srgbClr val="002060"/>
                </a:solidFill>
                <a:cs typeface="B Nazanin" panose="00000400000000000000" pitchFamily="2" charset="-78"/>
              </a:rPr>
              <a:t>گذاری برای بیمار و گرفتن مهر تایید از رزیدنت کشیک</a:t>
            </a:r>
          </a:p>
          <a:p>
            <a:pPr algn="r" rtl="1"/>
            <a:r>
              <a:rPr lang="en-US" sz="3200" b="1" dirty="0">
                <a:solidFill>
                  <a:srgbClr val="002060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rgbClr val="002060"/>
                </a:solidFill>
                <a:cs typeface="B Nazanin" panose="00000400000000000000" pitchFamily="2" charset="-78"/>
              </a:rPr>
              <a:t>بعد از چک کردن پرستار اوردر ها را تغییر ندهید.</a:t>
            </a:r>
          </a:p>
        </p:txBody>
      </p:sp>
    </p:spTree>
    <p:extLst>
      <p:ext uri="{BB962C8B-B14F-4D97-AF65-F5344CB8AC3E}">
        <p14:creationId xmlns:p14="http://schemas.microsoft.com/office/powerpoint/2010/main" val="754514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4518" y="475129"/>
            <a:ext cx="5369859" cy="13563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a-IR" sz="6000" b="1" dirty="0">
                <a:solidFill>
                  <a:srgbClr val="002060"/>
                </a:solidFill>
                <a:cs typeface="B Mitra" panose="00000400000000000000" pitchFamily="2" charset="-78"/>
              </a:rPr>
              <a:t>بالبخند واردشوید</a:t>
            </a:r>
            <a:endParaRPr lang="en-US" sz="6000" b="1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9952" y="2321858"/>
            <a:ext cx="3971365" cy="27611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8078" y="5423174"/>
            <a:ext cx="10253366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sz="2800" b="1" dirty="0">
                <a:solidFill>
                  <a:srgbClr val="002060"/>
                </a:solidFill>
                <a:cs typeface="B Mitra" panose="00000400000000000000" pitchFamily="2" charset="-78"/>
              </a:rPr>
              <a:t>احترام + اعتماد بنفس + مسئولیت پذیری و پاسخگوبودن = دریافت بهترین پاسخ</a:t>
            </a:r>
            <a:endParaRPr lang="en-US" sz="2800" b="1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97503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0980"/>
            <a:ext cx="9875520" cy="13563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fa-IR" sz="4800" b="1" dirty="0">
                <a:cs typeface="B Nazanin" panose="00000400000000000000" pitchFamily="2" charset="-78"/>
              </a:rPr>
              <a:t>                                </a:t>
            </a:r>
            <a:r>
              <a:rPr lang="fa-IR" sz="4800" b="1" dirty="0">
                <a:solidFill>
                  <a:srgbClr val="0070C0"/>
                </a:solidFill>
                <a:cs typeface="B Nazanin" panose="00000400000000000000" pitchFamily="2" charset="-78"/>
              </a:rPr>
              <a:t>مرخصی</a:t>
            </a:r>
            <a:endParaRPr lang="en-US" sz="4800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75454"/>
            <a:ext cx="9872871" cy="42205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r" rtl="1"/>
            <a:r>
              <a:rPr lang="fa-IR" sz="2400" b="1" dirty="0">
                <a:solidFill>
                  <a:srgbClr val="C00000"/>
                </a:solidFill>
                <a:cs typeface="B Mitra" panose="00000400000000000000" pitchFamily="2" charset="-78"/>
              </a:rPr>
              <a:t>جمعا 5 روز مرخصی </a:t>
            </a:r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به شرط رضایتمندی (در هر بیمارستان 2-3 تا)</a:t>
            </a:r>
          </a:p>
          <a:p>
            <a:pPr algn="r" rtl="1"/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ترجیحا برگه درخواست مرخصی را </a:t>
            </a:r>
            <a:r>
              <a:rPr lang="fa-IR" sz="2400" b="1" dirty="0">
                <a:solidFill>
                  <a:srgbClr val="C00000"/>
                </a:solidFill>
                <a:cs typeface="B Mitra" panose="00000400000000000000" pitchFamily="2" charset="-78"/>
              </a:rPr>
              <a:t>از دوروز قبل </a:t>
            </a:r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تحویل کارشناس محترم دهید.</a:t>
            </a:r>
          </a:p>
          <a:p>
            <a:pPr algn="r" rtl="1"/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ازیک استاف، همزمان دو نفر و یا دو روز در یک روتیشن مرخصی نگیرند مگر استاف مربوط در برگه مرخصی قید کنند این مورد را می دانند و از نظر ایشان بلامانع است.</a:t>
            </a:r>
          </a:p>
          <a:p>
            <a:pPr algn="r" rtl="1"/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در صورت </a:t>
            </a:r>
            <a:r>
              <a:rPr lang="fa-IR" sz="2400" b="1" dirty="0">
                <a:solidFill>
                  <a:srgbClr val="C00000"/>
                </a:solidFill>
                <a:cs typeface="B Mitra" panose="00000400000000000000" pitchFamily="2" charset="-78"/>
              </a:rPr>
              <a:t>مشخص شدن تخلف </a:t>
            </a:r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بعد از رد مرخصی، آن مرخصی </a:t>
            </a:r>
            <a:r>
              <a:rPr lang="fa-IR" sz="2400" b="1" dirty="0">
                <a:solidFill>
                  <a:srgbClr val="C00000"/>
                </a:solidFill>
                <a:cs typeface="B Mitra" panose="00000400000000000000" pitchFamily="2" charset="-78"/>
              </a:rPr>
              <a:t>غیبت</a:t>
            </a:r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 محسوب خواهد شد</a:t>
            </a:r>
          </a:p>
          <a:p>
            <a:pPr algn="r" rtl="1"/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در صورت عدم حضور بیشتر از دو روز در یک روتیشن(استحقاقی/استعلاجی)، یا کسب نمره کمتر از 12 آن روتیشن باید بلافاصله بعد از داخلی تجدید شود. در صورت غیبت مطابق مقررات برخورد می شود.</a:t>
            </a:r>
          </a:p>
          <a:p>
            <a:pPr algn="r" rtl="1"/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برای هر مرخصی قبل اجازه استاف ابتدا به همراه مهر اینترن جایگزین از رزیدنت  اجازه و مهر بگیرید.</a:t>
            </a:r>
          </a:p>
          <a:p>
            <a:pPr algn="r" rtl="1"/>
            <a:r>
              <a:rPr lang="fa-IR" sz="2400" b="1" dirty="0">
                <a:solidFill>
                  <a:srgbClr val="C00000"/>
                </a:solidFill>
                <a:cs typeface="B Mitra" panose="00000400000000000000" pitchFamily="2" charset="-78"/>
              </a:rPr>
              <a:t>درصورت نیاز به مرخصی استعلاجی حتما اول همان روز بصورت مستقیم یا غیر مستقیم استاف خود را مطلع نمایید.</a:t>
            </a:r>
          </a:p>
        </p:txBody>
      </p:sp>
    </p:spTree>
    <p:extLst>
      <p:ext uri="{BB962C8B-B14F-4D97-AF65-F5344CB8AC3E}">
        <p14:creationId xmlns:p14="http://schemas.microsoft.com/office/powerpoint/2010/main" val="3169300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337" y="1223211"/>
            <a:ext cx="9872871" cy="4038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endParaRPr lang="fa-IR" sz="2400" dirty="0">
              <a:cs typeface="B Mitra" panose="00000400000000000000" pitchFamily="2" charset="-78"/>
            </a:endParaRPr>
          </a:p>
          <a:p>
            <a:pPr algn="r" rtl="1"/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ملحفه های اتاق هر هفته دوشنبه ها تعویض می شود و نظافت روزانه انجام می شود.</a:t>
            </a:r>
          </a:p>
          <a:p>
            <a:pPr algn="r" rtl="1"/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درصورت مشکل با امکانات، به بنده اطلاع دهید.</a:t>
            </a:r>
          </a:p>
          <a:p>
            <a:pPr algn="r" rtl="1"/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اگروسیله ای(چای ساز، پتو و..)در اتاق نبود یا</a:t>
            </a:r>
            <a:r>
              <a:rPr lang="en-US" sz="2400" b="1" dirty="0">
                <a:solidFill>
                  <a:srgbClr val="002060"/>
                </a:solidFill>
                <a:cs typeface="B Mitra" panose="00000400000000000000" pitchFamily="2" charset="-78"/>
              </a:rPr>
              <a:t> </a:t>
            </a:r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معیوب و مشکل دار بود حتما به اینجانب اطلاع دهید. </a:t>
            </a:r>
            <a:endParaRPr lang="en-US" sz="2400" b="1" dirty="0">
              <a:solidFill>
                <a:srgbClr val="002060"/>
              </a:solidFill>
              <a:cs typeface="B Mitra" panose="00000400000000000000" pitchFamily="2" charset="-78"/>
            </a:endParaRPr>
          </a:p>
          <a:p>
            <a:pPr algn="r" rtl="1"/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در صورتیکه قوانینی که در اسلاید های قبل گفته شد اجرا نمیشد، از طرف نماینده اینترن ها به اینجانب اطلاع دهید</a:t>
            </a:r>
            <a:r>
              <a:rPr lang="fa-IR" sz="2400" dirty="0">
                <a:cs typeface="B Mitra" panose="000004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9274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5FD92-0083-4763-BD26-8005CDD71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346" y="1657468"/>
            <a:ext cx="9875520" cy="13563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fa-IR" sz="32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گروه تلگرامی آموزشی اینترن های داخلی بیمارستان امام رضا(ع)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838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289249"/>
            <a:ext cx="9872871" cy="9983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fa-I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fa-IR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زیرگروهها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08922"/>
            <a:ext cx="9872871" cy="468707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r" rtl="1"/>
            <a:r>
              <a:rPr lang="fa-I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عمومی: جهت موارد نیاز به اطلاع رسانی به اینترن ها</a:t>
            </a:r>
          </a:p>
          <a:p>
            <a:pPr algn="r" rtl="1"/>
            <a:r>
              <a:rPr lang="fa-I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معرفی بیماران بستری دراورژانس و الکتیو بخش :عکس شرح حال به همراه زیرنویس نام بیمار و تشخیص هایش قسمت بالای شرح حال (اسم بیمار) درعکس نباشد. بهمراه هشتک رشته مربوطه واسم بیمار تشخیص و "جالب" اگر هست.بحث اینترن های غیر کشیک راجع به  تشخیص افتراقی و پلن</a:t>
            </a:r>
          </a:p>
          <a:p>
            <a:pPr algn="r" rtl="1"/>
            <a:r>
              <a:rPr lang="fa-I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فالوآپ: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Problem list</a:t>
            </a:r>
            <a:r>
              <a:rPr lang="fa-I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مورد از بیمارانی که در کشیک می بینید و طبق شرح حال و پاراکلینیک در کشیک به تشخیص نرسیده اید را بگذارید و بعدا که به تشخیص رسید فالوآپ را کامل کنید</a:t>
            </a:r>
          </a:p>
          <a:p>
            <a:pPr algn="r" rtl="1"/>
            <a:r>
              <a:rPr lang="fa-I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بیمارخود به تفکیک هر بخش</a:t>
            </a:r>
          </a:p>
          <a:p>
            <a:pPr algn="r" rtl="1"/>
            <a:r>
              <a:rPr lang="fa-I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بحث و نکات علمی تشخیص های شایع،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گذاشتن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Problem list </a:t>
            </a:r>
            <a:r>
              <a:rPr lang="fa-I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 فالوآپ کیس های جالب که به تشخیص رسیدند</a:t>
            </a:r>
          </a:p>
          <a:p>
            <a:pPr algn="r" rtl="1"/>
            <a:r>
              <a:rPr lang="fa-I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گروه پرسش و پاسخ از اساتید و رزیدنت ها بابت مسایل شایع بیماران و تشخیص و اوردرگذاری</a:t>
            </a:r>
          </a:p>
          <a:p>
            <a:pPr algn="r" rtl="1"/>
            <a:r>
              <a:rPr lang="fa-I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شرح حال برگزیده بر اساس جامع و کافی بودن، دانشجویانی که در گروه بحث،نکات مفید ی را ارائه کردند،فالوآپ جالب گذاشتند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067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57943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r" rtl="1"/>
            <a:r>
              <a:rPr lang="en-US" b="1" dirty="0">
                <a:cs typeface="B Mitra" panose="00000400000000000000" pitchFamily="2" charset="-78"/>
              </a:rPr>
              <a:t>   </a:t>
            </a:r>
            <a:r>
              <a:rPr lang="en-US" b="1" dirty="0">
                <a:solidFill>
                  <a:srgbClr val="002060"/>
                </a:solidFill>
                <a:cs typeface="B Mitra" panose="00000400000000000000" pitchFamily="2" charset="-78"/>
              </a:rPr>
              <a:t>                                </a:t>
            </a:r>
            <a:r>
              <a:rPr lang="fa-IR" b="1" dirty="0">
                <a:solidFill>
                  <a:srgbClr val="002060"/>
                </a:solidFill>
                <a:cs typeface="B Mitra" panose="00000400000000000000" pitchFamily="2" charset="-78"/>
              </a:rPr>
              <a:t>ارزشیابی</a:t>
            </a:r>
            <a:r>
              <a:rPr lang="en-US" b="1" dirty="0">
                <a:solidFill>
                  <a:srgbClr val="002060"/>
                </a:solidFill>
                <a:cs typeface="B Mitra" panose="00000400000000000000" pitchFamily="2" charset="-78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564" y="1768151"/>
            <a:ext cx="9872871" cy="4038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r" rtl="1"/>
            <a:r>
              <a:rPr lang="fa-IR" sz="2400" dirty="0">
                <a:cs typeface="B Mitra" panose="00000400000000000000" pitchFamily="2" charset="-78"/>
              </a:rPr>
              <a:t>براساس </a:t>
            </a:r>
            <a:r>
              <a:rPr lang="en-US" sz="2400" dirty="0">
                <a:cs typeface="B Mitra" panose="00000400000000000000" pitchFamily="2" charset="-78"/>
              </a:rPr>
              <a:t>Most learns</a:t>
            </a:r>
            <a:r>
              <a:rPr lang="fa-IR" sz="2400" dirty="0">
                <a:cs typeface="B Mitra" panose="00000400000000000000" pitchFamily="2" charset="-78"/>
              </a:rPr>
              <a:t> و کلاسهای حین دوره :</a:t>
            </a:r>
          </a:p>
          <a:p>
            <a:pPr marL="502920" indent="-457200" algn="r" rtl="1">
              <a:buFont typeface="+mj-lt"/>
              <a:buAutoNum type="arabicPeriod"/>
            </a:pPr>
            <a:r>
              <a:rPr lang="fa-IR" sz="2400" b="1" dirty="0">
                <a:cs typeface="B Mitra" panose="00000400000000000000" pitchFamily="2" charset="-78"/>
              </a:rPr>
              <a:t> </a:t>
            </a:r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آزمون کتبی و آسکی جمعا 10نمره</a:t>
            </a:r>
            <a:r>
              <a:rPr lang="en-US" sz="2400" b="1" dirty="0">
                <a:solidFill>
                  <a:srgbClr val="002060"/>
                </a:solidFill>
                <a:cs typeface="B Mitra" panose="00000400000000000000" pitchFamily="2" charset="-78"/>
              </a:rPr>
              <a:t> </a:t>
            </a:r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(</a:t>
            </a:r>
            <a:r>
              <a:rPr lang="fa-IR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Badr" panose="00000400000000000000" pitchFamily="2" charset="-78"/>
              </a:rPr>
              <a:t>نکته </a:t>
            </a: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Badr" panose="00000400000000000000" pitchFamily="2" charset="-78"/>
              </a:rPr>
              <a:t>بسیار مهم </a:t>
            </a:r>
            <a:r>
              <a:rPr lang="fa-IR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Badr" panose="00000400000000000000" pitchFamily="2" charset="-78"/>
              </a:rPr>
              <a:t>: کسب  </a:t>
            </a: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Badr" panose="00000400000000000000" pitchFamily="2" charset="-78"/>
              </a:rPr>
              <a:t>حداقل نصف نمره </a:t>
            </a:r>
            <a:r>
              <a:rPr lang="fa-IR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Badr" panose="00000400000000000000" pitchFamily="2" charset="-78"/>
              </a:rPr>
              <a:t>برای قبولی </a:t>
            </a: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Badr" panose="00000400000000000000" pitchFamily="2" charset="-78"/>
              </a:rPr>
              <a:t>الزامی</a:t>
            </a:r>
            <a:r>
              <a:rPr lang="fa-IR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Badr" panose="00000400000000000000" pitchFamily="2" charset="-78"/>
              </a:rPr>
              <a:t> است)</a:t>
            </a:r>
            <a:endParaRPr lang="fa-IR" sz="2400" b="1" dirty="0">
              <a:solidFill>
                <a:srgbClr val="002060"/>
              </a:solidFill>
              <a:cs typeface="B Mitra" panose="00000400000000000000" pitchFamily="2" charset="-78"/>
            </a:endParaRPr>
          </a:p>
          <a:p>
            <a:pPr marL="502920" indent="-457200" algn="r" rtl="1">
              <a:buFont typeface="+mj-lt"/>
              <a:buAutoNum type="arabicPeriod"/>
            </a:pPr>
            <a:r>
              <a:rPr lang="fa-IR" sz="2400" dirty="0">
                <a:solidFill>
                  <a:srgbClr val="002060"/>
                </a:solidFill>
                <a:cs typeface="B Mitra" panose="00000400000000000000" pitchFamily="2" charset="-78"/>
              </a:rPr>
              <a:t> </a:t>
            </a:r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و 10نمره شامل:</a:t>
            </a:r>
          </a:p>
          <a:p>
            <a:pPr algn="r" rtl="1"/>
            <a:r>
              <a:rPr lang="fa-IR" sz="2400" dirty="0">
                <a:solidFill>
                  <a:srgbClr val="002060"/>
                </a:solidFill>
                <a:cs typeface="B Mitra" panose="00000400000000000000" pitchFamily="2" charset="-78"/>
              </a:rPr>
              <a:t> </a:t>
            </a:r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نمره مربوط به هر روتیشن</a:t>
            </a:r>
            <a:r>
              <a:rPr lang="en-US" sz="2400" b="1" dirty="0">
                <a:solidFill>
                  <a:srgbClr val="002060"/>
                </a:solidFill>
                <a:cs typeface="B Mitra" panose="00000400000000000000" pitchFamily="2" charset="-78"/>
              </a:rPr>
              <a:t> </a:t>
            </a:r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2نمره</a:t>
            </a:r>
          </a:p>
          <a:p>
            <a:pPr algn="r" rtl="1"/>
            <a:r>
              <a:rPr lang="fa-IR" sz="2400" dirty="0">
                <a:solidFill>
                  <a:srgbClr val="002060"/>
                </a:solidFill>
                <a:cs typeface="B Mitra" panose="00000400000000000000" pitchFamily="2" charset="-78"/>
              </a:rPr>
              <a:t> </a:t>
            </a:r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نمرات دستیاران داخلی </a:t>
            </a:r>
            <a:r>
              <a:rPr lang="fa-IR" sz="2400" dirty="0">
                <a:solidFill>
                  <a:srgbClr val="002060"/>
                </a:solidFill>
                <a:cs typeface="B Mitra" panose="00000400000000000000" pitchFamily="2" charset="-78"/>
              </a:rPr>
              <a:t>، </a:t>
            </a:r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حضور و غیاب</a:t>
            </a:r>
            <a:r>
              <a:rPr lang="fa-IR" sz="2400" dirty="0">
                <a:solidFill>
                  <a:srgbClr val="002060"/>
                </a:solidFill>
                <a:cs typeface="B Mitra" panose="00000400000000000000" pitchFamily="2" charset="-78"/>
              </a:rPr>
              <a:t>، </a:t>
            </a:r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نحوه نوشتن شرح حال </a:t>
            </a:r>
            <a:r>
              <a:rPr lang="fa-IR" sz="2400" dirty="0">
                <a:solidFill>
                  <a:srgbClr val="002060"/>
                </a:solidFill>
                <a:cs typeface="B Mitra" panose="00000400000000000000" pitchFamily="2" charset="-78"/>
              </a:rPr>
              <a:t>وکامل کردن انتهای شرح حال و </a:t>
            </a:r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سیر روزانه </a:t>
            </a:r>
            <a:r>
              <a:rPr lang="fa-IR" sz="2400" dirty="0">
                <a:solidFill>
                  <a:srgbClr val="002060"/>
                </a:solidFill>
                <a:cs typeface="B Mitra" panose="00000400000000000000" pitchFamily="2" charset="-78"/>
              </a:rPr>
              <a:t>به </a:t>
            </a: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cs typeface="B Mitra" panose="00000400000000000000" pitchFamily="2" charset="-78"/>
              </a:rPr>
              <a:t>فرمت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cs typeface="B Mitra" panose="00000400000000000000" pitchFamily="2" charset="-78"/>
              </a:rPr>
              <a:t>SOAP</a:t>
            </a:r>
            <a:r>
              <a:rPr lang="fa-IR" sz="2400" dirty="0">
                <a:solidFill>
                  <a:srgbClr val="002060"/>
                </a:solidFill>
                <a:cs typeface="B Mitra" panose="00000400000000000000" pitchFamily="2" charset="-78"/>
              </a:rPr>
              <a:t>،</a:t>
            </a:r>
            <a:r>
              <a:rPr lang="en-US" sz="2400" dirty="0">
                <a:solidFill>
                  <a:srgbClr val="002060"/>
                </a:solidFill>
                <a:cs typeface="B Mitra" panose="00000400000000000000" pitchFamily="2" charset="-78"/>
              </a:rPr>
              <a:t> </a:t>
            </a:r>
            <a:r>
              <a:rPr lang="fa-IR" sz="2400" dirty="0">
                <a:solidFill>
                  <a:srgbClr val="002060"/>
                </a:solidFill>
                <a:cs typeface="B Mitra" panose="00000400000000000000" pitchFamily="2" charset="-78"/>
              </a:rPr>
              <a:t>لاگ بیمار خود و نسخه نویسی و </a:t>
            </a:r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آزمایشات عمودی</a:t>
            </a:r>
            <a:r>
              <a:rPr lang="fa-IR" sz="2400" dirty="0">
                <a:solidFill>
                  <a:srgbClr val="002060"/>
                </a:solidFill>
                <a:cs typeface="B Mitra" panose="00000400000000000000" pitchFamily="2" charset="-78"/>
              </a:rPr>
              <a:t>، </a:t>
            </a:r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تعداد درمانگاه هایی </a:t>
            </a:r>
            <a:r>
              <a:rPr lang="fa-IR" sz="2400" dirty="0">
                <a:solidFill>
                  <a:srgbClr val="002060"/>
                </a:solidFill>
                <a:cs typeface="B Mitra" panose="00000400000000000000" pitchFamily="2" charset="-78"/>
              </a:rPr>
              <a:t>که شرکت کردید، فالوآپ ها با هم 8 نمره که مجموع نمرات درونبخشی بیمارستان قائم و امام رضا را شامل می شود. </a:t>
            </a:r>
          </a:p>
          <a:p>
            <a:pPr algn="r" rtl="1"/>
            <a:r>
              <a:rPr lang="fa-IR" sz="2400" dirty="0">
                <a:solidFill>
                  <a:srgbClr val="002060"/>
                </a:solidFill>
                <a:cs typeface="B Mitra" panose="00000400000000000000" pitchFamily="2" charset="-78"/>
              </a:rPr>
              <a:t>هر روز غیبت یا </a:t>
            </a:r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غیبت از مورنینگ </a:t>
            </a:r>
            <a:r>
              <a:rPr lang="fa-IR" sz="2400" dirty="0">
                <a:solidFill>
                  <a:srgbClr val="002060"/>
                </a:solidFill>
                <a:cs typeface="B Mitra" panose="00000400000000000000" pitchFamily="2" charset="-78"/>
              </a:rPr>
              <a:t>معادل کسر یک نمره ازکل نمره پایان دوره می باشد.</a:t>
            </a:r>
            <a:endParaRPr lang="en-US" sz="2400" dirty="0">
              <a:solidFill>
                <a:srgbClr val="002060"/>
              </a:solidFill>
              <a:cs typeface="B Mitra" panose="00000400000000000000" pitchFamily="2" charset="-78"/>
            </a:endParaRPr>
          </a:p>
          <a:p>
            <a:pPr algn="r" rtl="1"/>
            <a:endParaRPr lang="fa-IR" sz="24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5655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42841" y="4451669"/>
            <a:ext cx="4068739" cy="2743200"/>
          </a:xfrm>
          <a:custGeom>
            <a:avLst/>
            <a:gdLst/>
            <a:ahLst/>
            <a:cxnLst/>
            <a:rect l="l" t="t" r="r" b="b"/>
            <a:pathLst>
              <a:path w="6103108" h="4114800">
                <a:moveTo>
                  <a:pt x="0" y="0"/>
                </a:moveTo>
                <a:lnTo>
                  <a:pt x="6103109" y="0"/>
                </a:lnTo>
                <a:lnTo>
                  <a:pt x="61031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8123261" y="-685800"/>
            <a:ext cx="4068739" cy="2743200"/>
          </a:xfrm>
          <a:custGeom>
            <a:avLst/>
            <a:gdLst/>
            <a:ahLst/>
            <a:cxnLst/>
            <a:rect l="l" t="t" r="r" b="b"/>
            <a:pathLst>
              <a:path w="6103108" h="4114800">
                <a:moveTo>
                  <a:pt x="610310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6103108" y="0"/>
                </a:lnTo>
                <a:lnTo>
                  <a:pt x="6103108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-61115" y="0"/>
            <a:ext cx="4876800" cy="2136503"/>
          </a:xfrm>
          <a:custGeom>
            <a:avLst/>
            <a:gdLst/>
            <a:ahLst/>
            <a:cxnLst/>
            <a:rect l="l" t="t" r="r" b="b"/>
            <a:pathLst>
              <a:path w="7315200" h="3204754">
                <a:moveTo>
                  <a:pt x="7315200" y="0"/>
                </a:moveTo>
                <a:lnTo>
                  <a:pt x="0" y="0"/>
                </a:lnTo>
                <a:lnTo>
                  <a:pt x="0" y="3204754"/>
                </a:lnTo>
                <a:lnTo>
                  <a:pt x="7315200" y="320475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V="1">
            <a:off x="7719231" y="4801060"/>
            <a:ext cx="4876800" cy="2136503"/>
          </a:xfrm>
          <a:custGeom>
            <a:avLst/>
            <a:gdLst/>
            <a:ahLst/>
            <a:cxnLst/>
            <a:rect l="l" t="t" r="r" b="b"/>
            <a:pathLst>
              <a:path w="7315200" h="3204754">
                <a:moveTo>
                  <a:pt x="0" y="3204754"/>
                </a:moveTo>
                <a:lnTo>
                  <a:pt x="7315200" y="3204754"/>
                </a:lnTo>
                <a:lnTo>
                  <a:pt x="7315200" y="0"/>
                </a:lnTo>
                <a:lnTo>
                  <a:pt x="0" y="0"/>
                </a:lnTo>
                <a:lnTo>
                  <a:pt x="0" y="320475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688909" y="0"/>
            <a:ext cx="3360267" cy="2743200"/>
          </a:xfrm>
          <a:custGeom>
            <a:avLst/>
            <a:gdLst/>
            <a:ahLst/>
            <a:cxnLst/>
            <a:rect l="l" t="t" r="r" b="b"/>
            <a:pathLst>
              <a:path w="5040401" h="4114800">
                <a:moveTo>
                  <a:pt x="0" y="0"/>
                </a:moveTo>
                <a:lnTo>
                  <a:pt x="5040401" y="0"/>
                </a:lnTo>
                <a:lnTo>
                  <a:pt x="50404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43717" y="4979316"/>
            <a:ext cx="1579883" cy="1533923"/>
          </a:xfrm>
          <a:custGeom>
            <a:avLst/>
            <a:gdLst/>
            <a:ahLst/>
            <a:cxnLst/>
            <a:rect l="l" t="t" r="r" b="b"/>
            <a:pathLst>
              <a:path w="2369825" h="2300885">
                <a:moveTo>
                  <a:pt x="0" y="0"/>
                </a:moveTo>
                <a:lnTo>
                  <a:pt x="2369825" y="0"/>
                </a:lnTo>
                <a:lnTo>
                  <a:pt x="2369825" y="2300885"/>
                </a:lnTo>
                <a:lnTo>
                  <a:pt x="0" y="23008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987525-39E8-D43B-9848-97233A30886F}"/>
              </a:ext>
            </a:extLst>
          </p:cNvPr>
          <p:cNvSpPr txBox="1"/>
          <p:nvPr/>
        </p:nvSpPr>
        <p:spPr>
          <a:xfrm>
            <a:off x="2398902" y="3066872"/>
            <a:ext cx="7889901" cy="17334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1"/>
            <a:r>
              <a:rPr lang="fa-IR" sz="2133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*طراحی سوالات در سه دوره اخیر اجرا شده و بازخورد مطلوبی داشته است.</a:t>
            </a:r>
          </a:p>
          <a:p>
            <a:pPr marL="304815" indent="-304815" algn="just" rtl="1">
              <a:buFont typeface="Arial" panose="020B0604020202020204" pitchFamily="34" charset="0"/>
              <a:buChar char="•"/>
            </a:pPr>
            <a:r>
              <a:rPr lang="fa-IR" sz="2133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در دوره گذشته سوالات طراحی شده توسط کارورزان گروه داخلی جمع آوری و تقریباً 40% سوالات آزمون کتبی، از این سوالات انتخاب گردید.</a:t>
            </a:r>
          </a:p>
          <a:p>
            <a:pPr marL="304815" indent="-304815" algn="just" rtl="1">
              <a:buFont typeface="Arial" panose="020B0604020202020204" pitchFamily="34" charset="0"/>
              <a:buChar char="•"/>
            </a:pPr>
            <a:r>
              <a:rPr lang="fa-IR" sz="2133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لازم به ذکر است در سوالات بعضا تغییراتی توسط مسئول اینترنها داده می شود.</a:t>
            </a:r>
          </a:p>
          <a:p>
            <a:pPr algn="just" rtl="1"/>
            <a:endParaRPr lang="en-US" sz="2133" b="1" dirty="0">
              <a:solidFill>
                <a:schemeClr val="accent2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98902" y="2226472"/>
            <a:ext cx="774118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طراحی بانک سوال توسط کارورزان  گروه داخلی از مباحث تدریس شده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1633"/>
            <a:ext cx="2169941" cy="29038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4990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806" y="4419600"/>
            <a:ext cx="3510111" cy="2438400"/>
          </a:xfrm>
          <a:custGeom>
            <a:avLst/>
            <a:gdLst/>
            <a:ahLst/>
            <a:cxnLst/>
            <a:rect l="l" t="t" r="r" b="b"/>
            <a:pathLst>
              <a:path w="6103108" h="4114800">
                <a:moveTo>
                  <a:pt x="0" y="0"/>
                </a:moveTo>
                <a:lnTo>
                  <a:pt x="6103109" y="0"/>
                </a:lnTo>
                <a:lnTo>
                  <a:pt x="61031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8123261" y="-685800"/>
            <a:ext cx="4068739" cy="2743200"/>
          </a:xfrm>
          <a:custGeom>
            <a:avLst/>
            <a:gdLst/>
            <a:ahLst/>
            <a:cxnLst/>
            <a:rect l="l" t="t" r="r" b="b"/>
            <a:pathLst>
              <a:path w="6103108" h="4114800">
                <a:moveTo>
                  <a:pt x="610310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6103108" y="0"/>
                </a:lnTo>
                <a:lnTo>
                  <a:pt x="6103108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831733" y="-303349"/>
            <a:ext cx="3360267" cy="2743200"/>
          </a:xfrm>
          <a:custGeom>
            <a:avLst/>
            <a:gdLst/>
            <a:ahLst/>
            <a:cxnLst/>
            <a:rect l="l" t="t" r="r" b="b"/>
            <a:pathLst>
              <a:path w="5040401" h="4114800">
                <a:moveTo>
                  <a:pt x="0" y="0"/>
                </a:moveTo>
                <a:lnTo>
                  <a:pt x="5040401" y="0"/>
                </a:lnTo>
                <a:lnTo>
                  <a:pt x="50404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03201" y="4902201"/>
            <a:ext cx="1579883" cy="1533923"/>
          </a:xfrm>
          <a:custGeom>
            <a:avLst/>
            <a:gdLst/>
            <a:ahLst/>
            <a:cxnLst/>
            <a:rect l="l" t="t" r="r" b="b"/>
            <a:pathLst>
              <a:path w="2369825" h="2300885">
                <a:moveTo>
                  <a:pt x="0" y="0"/>
                </a:moveTo>
                <a:lnTo>
                  <a:pt x="2369825" y="0"/>
                </a:lnTo>
                <a:lnTo>
                  <a:pt x="2369825" y="2300885"/>
                </a:lnTo>
                <a:lnTo>
                  <a:pt x="0" y="23008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987525-39E8-D43B-9848-97233A30886F}"/>
              </a:ext>
            </a:extLst>
          </p:cNvPr>
          <p:cNvSpPr txBox="1"/>
          <p:nvPr/>
        </p:nvSpPr>
        <p:spPr>
          <a:xfrm>
            <a:off x="279918" y="1580789"/>
            <a:ext cx="11708881" cy="3477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304815" indent="-304815" algn="just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نمره درون بخشی در </a:t>
            </a:r>
            <a:r>
              <a:rPr lang="fa-IR" sz="2200" b="1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پایان هر روتیشن </a:t>
            </a:r>
            <a:r>
              <a:rPr lang="fa-IR" sz="2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بایستی از دفتر گروه داخلی تحویل و توسط استاد محترم تکمیل گردد.</a:t>
            </a:r>
          </a:p>
          <a:p>
            <a:pPr marL="304815" indent="-304815" algn="just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خصوص آزمون شفاهی(عملکردی)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KEY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FEATUR</a:t>
            </a:r>
            <a:r>
              <a:rPr lang="fa-IR" sz="2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 آزمون کتبی که در واحد آزمون دانشکده پزشکی برگزار می گردد. بارم بندی آزمون کتبی 7 نمره، آزمون شفاهی(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KEY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FEATUR</a:t>
            </a:r>
            <a:r>
              <a:rPr lang="fa-IR" sz="22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)</a:t>
            </a:r>
            <a:r>
              <a:rPr lang="fa-IR" sz="2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3 نمره، و 10نمره شامل: نمرات درون بخشی توسط اساتید محترم هر روتیشن2نمره، 4 نمره حضور و غیاب، 2 نمره عملکرد در کشیک ها و نمره دستیار، </a:t>
            </a:r>
            <a:r>
              <a:rPr lang="fa-IR" sz="22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لاگ بوک درمانگاه و مورنینگ 2 نمره </a:t>
            </a:r>
            <a:r>
              <a:rPr lang="fa-IR" sz="2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، با هم 10 نمره که مجموع نمرات درونبخشی امام رضا را شامل می شود. </a:t>
            </a:r>
          </a:p>
          <a:p>
            <a:pPr algn="r" rtl="1">
              <a:lnSpc>
                <a:spcPct val="150000"/>
              </a:lnSpc>
            </a:pPr>
            <a:r>
              <a:rPr lang="fa-IR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*کارورزان داخلی حداقل برای قبولی باید نصف نمره از امتحان کتبی و امتحان شفاهی را داشته باشند.</a:t>
            </a:r>
            <a:endParaRPr lang="fa-IR" sz="2200" b="1" dirty="0">
              <a:solidFill>
                <a:schemeClr val="accent2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just" rtl="1"/>
            <a:endParaRPr lang="en-US" sz="2200" b="1" dirty="0">
              <a:solidFill>
                <a:schemeClr val="accent2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58214" y="203330"/>
            <a:ext cx="8882742" cy="13774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1"/>
            <a:r>
              <a:rPr lang="fa-IR" sz="3200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نحوه ارزیابی کارورزان گروه داخلی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 بیمارستان امام رضا(ع) 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8006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54746" y="5535827"/>
            <a:ext cx="2173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Vladimir Script" panose="03050402040407070305" pitchFamily="66" charset="0"/>
              </a:rPr>
              <a:t>thanks</a:t>
            </a:r>
            <a:endParaRPr lang="en-US" sz="1800" b="1" kern="1200" dirty="0">
              <a:solidFill>
                <a:srgbClr val="FFFF00"/>
              </a:solidFill>
              <a:latin typeface="Vladimir Script" panose="030504020404070703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162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" algn="r" rtl="1">
              <a:spcBef>
                <a:spcPts val="1400"/>
              </a:spcBef>
              <a:buClr>
                <a:schemeClr val="tx1"/>
              </a:buClr>
              <a:buSzPct val="80000"/>
            </a:pPr>
            <a:r>
              <a:rPr lang="fa-IR" sz="4000" b="1" dirty="0">
                <a:latin typeface="+mn-lt"/>
                <a:ea typeface="+mn-ea"/>
                <a:cs typeface="B Mitra" panose="00000400000000000000" pitchFamily="2" charset="-78"/>
              </a:rPr>
              <a:t>                               </a:t>
            </a:r>
            <a:r>
              <a:rPr lang="fa-IR" sz="4000" b="1" dirty="0">
                <a:solidFill>
                  <a:srgbClr val="002060"/>
                </a:solidFill>
                <a:latin typeface="+mn-lt"/>
                <a:ea typeface="+mn-ea"/>
                <a:cs typeface="B Mitra" panose="00000400000000000000" pitchFamily="2" charset="-78"/>
              </a:rPr>
              <a:t>اخلاق حرفه ای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1965960"/>
            <a:ext cx="9906000" cy="4038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45720" indent="0" algn="r" rtl="1">
              <a:buNone/>
            </a:pPr>
            <a:r>
              <a:rPr lang="fa-IR" sz="3600" dirty="0">
                <a:cs typeface="B Mitra" panose="00000400000000000000" pitchFamily="2" charset="-78"/>
              </a:rPr>
              <a:t>  </a:t>
            </a:r>
            <a:r>
              <a:rPr lang="fa-IR" sz="4300" dirty="0">
                <a:solidFill>
                  <a:srgbClr val="0070C0"/>
                </a:solidFill>
                <a:cs typeface="B Mitra" panose="00000400000000000000" pitchFamily="2" charset="-78"/>
              </a:rPr>
              <a:t>تبیین مصادیق</a:t>
            </a:r>
          </a:p>
          <a:p>
            <a:pPr algn="r" rtl="1"/>
            <a:r>
              <a:rPr lang="fa-IR" sz="2800" dirty="0">
                <a:solidFill>
                  <a:srgbClr val="002060"/>
                </a:solidFill>
                <a:cs typeface="B Mitra" panose="00000400000000000000" pitchFamily="2" charset="-78"/>
              </a:rPr>
              <a:t> </a:t>
            </a:r>
            <a:r>
              <a:rPr lang="fa-IR" sz="2800" b="1" dirty="0">
                <a:solidFill>
                  <a:srgbClr val="002060"/>
                </a:solidFill>
                <a:cs typeface="B Mitra" panose="00000400000000000000" pitchFamily="2" charset="-78"/>
              </a:rPr>
              <a:t>رفتار صادقانه</a:t>
            </a:r>
          </a:p>
          <a:p>
            <a:pPr algn="r" rtl="1"/>
            <a:r>
              <a:rPr lang="fa-IR" sz="2800" b="1" dirty="0">
                <a:solidFill>
                  <a:srgbClr val="002060"/>
                </a:solidFill>
                <a:cs typeface="B Mitra" panose="00000400000000000000" pitchFamily="2" charset="-78"/>
              </a:rPr>
              <a:t> پذیرش خطاهای انجام شده، حل اختلافات به شکلی که به شان طرف مقابل احترام گذاشته شود.</a:t>
            </a:r>
          </a:p>
          <a:p>
            <a:pPr algn="r" rtl="1"/>
            <a:r>
              <a:rPr lang="fa-IR" sz="2800" b="1" dirty="0">
                <a:solidFill>
                  <a:srgbClr val="002060"/>
                </a:solidFill>
                <a:cs typeface="B Mitra" panose="00000400000000000000" pitchFamily="2" charset="-78"/>
              </a:rPr>
              <a:t>رعایت شئون حرفه پزشکی چه در رفتار، چه در </a:t>
            </a:r>
            <a:r>
              <a:rPr lang="fa-IR" sz="2800" b="1" dirty="0">
                <a:solidFill>
                  <a:srgbClr val="C00000"/>
                </a:solidFill>
                <a:cs typeface="B Mitra" panose="00000400000000000000" pitchFamily="2" charset="-78"/>
              </a:rPr>
              <a:t>صحبت</a:t>
            </a:r>
            <a:r>
              <a:rPr lang="fa-IR" sz="2800" b="1" dirty="0">
                <a:solidFill>
                  <a:srgbClr val="002060"/>
                </a:solidFill>
                <a:cs typeface="B Mitra" panose="00000400000000000000" pitchFamily="2" charset="-78"/>
              </a:rPr>
              <a:t> و چه </a:t>
            </a:r>
            <a:r>
              <a:rPr lang="fa-IR" sz="2800" b="1" dirty="0">
                <a:solidFill>
                  <a:srgbClr val="C00000"/>
                </a:solidFill>
                <a:cs typeface="B Mitra" panose="00000400000000000000" pitchFamily="2" charset="-78"/>
              </a:rPr>
              <a:t>در نحوه لباس پوشیدن </a:t>
            </a:r>
            <a:r>
              <a:rPr lang="fa-IR" sz="2800" b="1" dirty="0">
                <a:solidFill>
                  <a:srgbClr val="002060"/>
                </a:solidFill>
                <a:cs typeface="B Mitra" panose="00000400000000000000" pitchFamily="2" charset="-78"/>
              </a:rPr>
              <a:t>و </a:t>
            </a:r>
            <a:r>
              <a:rPr lang="fa-IR" sz="2800" b="1" dirty="0">
                <a:solidFill>
                  <a:srgbClr val="C00000"/>
                </a:solidFill>
                <a:cs typeface="B Mitra" panose="00000400000000000000" pitchFamily="2" charset="-78"/>
              </a:rPr>
              <a:t>آراستگی</a:t>
            </a:r>
          </a:p>
          <a:p>
            <a:pPr algn="r" rtl="1"/>
            <a:r>
              <a:rPr lang="fa-IR" sz="2800" b="1" dirty="0">
                <a:solidFill>
                  <a:srgbClr val="002060"/>
                </a:solidFill>
                <a:cs typeface="B Mitra" panose="00000400000000000000" pitchFamily="2" charset="-78"/>
              </a:rPr>
              <a:t> صداقت با بیماران و اجتناب به بزرگنمایی توانمندیهای خود</a:t>
            </a:r>
          </a:p>
          <a:p>
            <a:pPr algn="r" rtl="1"/>
            <a:r>
              <a:rPr lang="fa-IR" sz="2800" b="1" dirty="0">
                <a:solidFill>
                  <a:srgbClr val="002060"/>
                </a:solidFill>
                <a:cs typeface="B Mitra" panose="00000400000000000000" pitchFamily="2" charset="-78"/>
              </a:rPr>
              <a:t> عدم مشارکت در تقلب در آزمون ها</a:t>
            </a:r>
          </a:p>
          <a:p>
            <a:pPr algn="r" rtl="1"/>
            <a:r>
              <a:rPr lang="fa-IR" sz="2800" b="1" dirty="0">
                <a:solidFill>
                  <a:srgbClr val="002060"/>
                </a:solidFill>
                <a:cs typeface="B Mitra" panose="00000400000000000000" pitchFamily="2" charset="-78"/>
              </a:rPr>
              <a:t> عدم گواهی یا شهادت دروغ</a:t>
            </a:r>
          </a:p>
          <a:p>
            <a:pPr marL="45720" indent="0" algn="r" rtl="1">
              <a:buNone/>
            </a:pPr>
            <a:endParaRPr lang="fa-IR" sz="28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1816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fa-IR" sz="5400" b="1" dirty="0">
                <a:solidFill>
                  <a:srgbClr val="002060"/>
                </a:solidFill>
                <a:cs typeface="B Mitra" panose="00000400000000000000" pitchFamily="2" charset="-78"/>
              </a:rPr>
              <a:t>                        </a:t>
            </a:r>
            <a:r>
              <a:rPr lang="fa-IR" sz="5400" b="1" dirty="0">
                <a:solidFill>
                  <a:schemeClr val="accent2">
                    <a:lumMod val="75000"/>
                  </a:schemeClr>
                </a:solidFill>
                <a:cs typeface="B Mitra" panose="00000400000000000000" pitchFamily="2" charset="-78"/>
              </a:rPr>
              <a:t>قوانین ورود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 algn="r" rtl="1">
              <a:buNone/>
            </a:pPr>
            <a:r>
              <a:rPr lang="fa-IR" sz="3600" b="1" dirty="0">
                <a:solidFill>
                  <a:srgbClr val="C00000"/>
                </a:solidFill>
                <a:cs typeface="B Mitra" panose="00000400000000000000" pitchFamily="2" charset="-78"/>
              </a:rPr>
              <a:t>ورود (وتحویل کشیک) 7</a:t>
            </a:r>
          </a:p>
          <a:p>
            <a:pPr algn="r" rtl="1"/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ثبت ورود مستقیما توسط سرکارخانم مالکی</a:t>
            </a:r>
          </a:p>
          <a:p>
            <a:pPr algn="r" rtl="1"/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تحویل برگه ورود ساعت 7 مهمور به امضای فلو یا رزیدنت  به سرکارخانم مالکی حین مورنینگ</a:t>
            </a:r>
          </a:p>
          <a:p>
            <a:pPr algn="r" rtl="1"/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اینترن های اورژانس راس ساعت 7 از رزیدنت اورژانس برگه مهمور را تحویل میگیرند و ظهر به سرکارخانم مالکی تحویل می دهند.</a:t>
            </a:r>
          </a:p>
          <a:p>
            <a:pPr marL="45720" indent="0" algn="r" rtl="1">
              <a:buNone/>
            </a:pPr>
            <a:endParaRPr lang="fa-IR" sz="24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3734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529" y="609600"/>
            <a:ext cx="9872871" cy="135636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r" rtl="1"/>
            <a:r>
              <a:rPr lang="fa-IR" b="1" dirty="0">
                <a:solidFill>
                  <a:srgbClr val="0070C0"/>
                </a:solidFill>
                <a:cs typeface="B Mitra" panose="00000400000000000000" pitchFamily="2" charset="-78"/>
              </a:rPr>
              <a:t>                             </a:t>
            </a:r>
            <a:r>
              <a:rPr lang="fa-IR" b="1" dirty="0">
                <a:solidFill>
                  <a:srgbClr val="002060"/>
                </a:solidFill>
                <a:cs typeface="B Mitra" panose="00000400000000000000" pitchFamily="2" charset="-78"/>
              </a:rPr>
              <a:t>قوانین خروج</a:t>
            </a:r>
            <a:endParaRPr lang="en-US" b="1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529" y="2039470"/>
            <a:ext cx="9872871" cy="331630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 algn="r" rtl="1">
              <a:buNone/>
            </a:pPr>
            <a:endParaRPr lang="fa-IR" sz="3600" b="1" dirty="0">
              <a:solidFill>
                <a:srgbClr val="002060"/>
              </a:solidFill>
              <a:cs typeface="B Mitra" panose="00000400000000000000" pitchFamily="2" charset="-78"/>
            </a:endParaRPr>
          </a:p>
          <a:p>
            <a:pPr marL="45720" indent="0" algn="r" rtl="1">
              <a:buNone/>
            </a:pPr>
            <a:r>
              <a:rPr lang="fa-IR" sz="3600" b="1" dirty="0">
                <a:solidFill>
                  <a:srgbClr val="002060"/>
                </a:solidFill>
                <a:cs typeface="B Mitra" panose="00000400000000000000" pitchFamily="2" charset="-78"/>
              </a:rPr>
              <a:t>خروج وتحویل (سپردن بیماران به اینترن کشیک) ساعت13</a:t>
            </a:r>
          </a:p>
          <a:p>
            <a:pPr lvl="2" algn="r" rtl="1"/>
            <a:r>
              <a:rPr lang="fa-IR" sz="2800" b="1" dirty="0">
                <a:solidFill>
                  <a:schemeClr val="accent2">
                    <a:lumMod val="75000"/>
                  </a:schemeClr>
                </a:solidFill>
                <a:cs typeface="B Mitra" panose="00000400000000000000" pitchFamily="2" charset="-78"/>
              </a:rPr>
              <a:t>تا قبل ازخروج، رویت آزمایشات واطلاع به رزیدنت درصورت لزوم و مشاوره ها و انجام کارهای بخش و خلاصه پرونده ها و دردسترس بودن </a:t>
            </a:r>
          </a:p>
          <a:p>
            <a:pPr algn="r" rtl="1"/>
            <a:endParaRPr lang="fa-IR" sz="2400" dirty="0">
              <a:cs typeface="B Mitra" panose="00000400000000000000" pitchFamily="2" charset="-78"/>
            </a:endParaRPr>
          </a:p>
          <a:p>
            <a:pPr marL="45720" indent="0" algn="r" rtl="1">
              <a:buNone/>
            </a:pPr>
            <a:endParaRPr lang="fa-IR" sz="24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8446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48882"/>
            <a:ext cx="9872871" cy="36389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endParaRPr lang="fa-IR" sz="2400" b="1" dirty="0">
              <a:solidFill>
                <a:srgbClr val="002060"/>
              </a:solidFill>
              <a:cs typeface="B Mitra" panose="00000400000000000000" pitchFamily="2" charset="-78"/>
            </a:endParaRPr>
          </a:p>
          <a:p>
            <a:pPr algn="r" rtl="1"/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احترام به گارد بالا رزیدنت سال یک و ... </a:t>
            </a:r>
            <a:endParaRPr lang="en-US" sz="2400" b="1" dirty="0">
              <a:solidFill>
                <a:srgbClr val="002060"/>
              </a:solidFill>
              <a:cs typeface="B Mitra" panose="00000400000000000000" pitchFamily="2" charset="-78"/>
            </a:endParaRPr>
          </a:p>
          <a:p>
            <a:pPr algn="r" rtl="1"/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درصورت دریافت کنش غیرمعقول، واکنش با احترام ولی درمیان گذاشتن موضوع با نماینده اینترن ها جهت اطلاع به اینجانب</a:t>
            </a:r>
          </a:p>
          <a:p>
            <a:pPr algn="r" rtl="1"/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هرنکته ای در رابطه با مشکلات مختلف بخش ها، کشیک ها، اتاق اینترن ها ، رفتار نامناسب توسط گارد بالاو... ازطریق نماینده اینترن ها به بنده منتقل شود.</a:t>
            </a:r>
          </a:p>
          <a:p>
            <a:pPr algn="r" rtl="1"/>
            <a:endParaRPr lang="fa-IR" sz="2400" b="1" dirty="0">
              <a:solidFill>
                <a:srgbClr val="002060"/>
              </a:solidFill>
              <a:cs typeface="B Mitra" panose="00000400000000000000" pitchFamily="2" charset="-78"/>
            </a:endParaRPr>
          </a:p>
          <a:p>
            <a:pPr marL="45720" indent="0" algn="r" rtl="1">
              <a:buNone/>
            </a:pPr>
            <a:endParaRPr lang="fa-IR" sz="2400" dirty="0">
              <a:cs typeface="B Mitra" panose="00000400000000000000" pitchFamily="2" charset="-78"/>
            </a:endParaRPr>
          </a:p>
          <a:p>
            <a:pPr marL="45720" indent="0" algn="r">
              <a:buNone/>
            </a:pPr>
            <a:endParaRPr lang="en-US" sz="24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6704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09790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r" rtl="1"/>
            <a:r>
              <a:rPr lang="fa-IR" b="1" dirty="0">
                <a:solidFill>
                  <a:srgbClr val="002060"/>
                </a:solidFill>
                <a:cs typeface="B Mitra" panose="00000400000000000000" pitchFamily="2" charset="-78"/>
              </a:rPr>
              <a:t>                                 کشیک</a:t>
            </a:r>
            <a:endParaRPr lang="en-US" b="1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9801809" cy="4267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r" rtl="1"/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تعویض کشیک ممنوع</a:t>
            </a:r>
          </a:p>
          <a:p>
            <a:pPr marL="45720" indent="0" algn="r" rtl="1">
              <a:buNone/>
            </a:pPr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مگر با مهر نماینده اینترن ها و هر دواینترن جابجاکننده ی دو کشیک و مهر یا اطلاع کامل اینجانب </a:t>
            </a:r>
          </a:p>
          <a:p>
            <a:pPr algn="r" rtl="1"/>
            <a:r>
              <a:rPr lang="en-US" sz="2400" b="1" dirty="0">
                <a:solidFill>
                  <a:srgbClr val="002060"/>
                </a:solidFill>
                <a:cs typeface="B Mitra" panose="00000400000000000000" pitchFamily="2" charset="-78"/>
              </a:rPr>
              <a:t>ID</a:t>
            </a:r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 بسیار مهمه</a:t>
            </a:r>
          </a:p>
          <a:p>
            <a:pPr algn="r" rtl="1"/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 </a:t>
            </a:r>
            <a:r>
              <a:rPr lang="en-US" sz="2400" b="1" dirty="0">
                <a:solidFill>
                  <a:srgbClr val="002060"/>
                </a:solidFill>
                <a:cs typeface="B Mitra" panose="00000400000000000000" pitchFamily="2" charset="-78"/>
              </a:rPr>
              <a:t> PI</a:t>
            </a:r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متناسب</a:t>
            </a:r>
          </a:p>
          <a:p>
            <a:pPr algn="r" rtl="1"/>
            <a:r>
              <a:rPr lang="en-US" sz="2400" b="1" dirty="0">
                <a:solidFill>
                  <a:srgbClr val="002060"/>
                </a:solidFill>
                <a:cs typeface="B Mitra" panose="00000400000000000000" pitchFamily="2" charset="-78"/>
              </a:rPr>
              <a:t>PMH &amp; DH</a:t>
            </a:r>
          </a:p>
          <a:p>
            <a:pPr algn="r" rtl="1"/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معاینه و علایم حیاتی</a:t>
            </a:r>
          </a:p>
          <a:p>
            <a:pPr algn="r" rtl="1"/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آخر شرح حال، مهر و :</a:t>
            </a:r>
          </a:p>
          <a:p>
            <a:pPr marL="560070" indent="-514350" algn="r" rtl="1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  <a:cs typeface="B Mitra" panose="00000400000000000000" pitchFamily="2" charset="-78"/>
              </a:rPr>
              <a:t>Problem representation</a:t>
            </a:r>
          </a:p>
          <a:p>
            <a:pPr marL="560070" indent="-514350" algn="r" rtl="1">
              <a:buFont typeface="+mj-lt"/>
              <a:buAutoNum type="arabicPeriod"/>
            </a:pPr>
            <a:r>
              <a:rPr lang="fa-IR" sz="2400" b="1" dirty="0">
                <a:solidFill>
                  <a:srgbClr val="FF0000"/>
                </a:solidFill>
                <a:cs typeface="B Mitra" panose="00000400000000000000" pitchFamily="2" charset="-78"/>
              </a:rPr>
              <a:t>تشخیص های اصلی(</a:t>
            </a:r>
            <a:r>
              <a:rPr lang="en-US" sz="2400" b="1" dirty="0">
                <a:solidFill>
                  <a:srgbClr val="FF0000"/>
                </a:solidFill>
                <a:cs typeface="B Mitra" panose="00000400000000000000" pitchFamily="2" charset="-78"/>
              </a:rPr>
              <a:t>Impression</a:t>
            </a:r>
            <a:r>
              <a:rPr lang="fa-IR" sz="2400" b="1" dirty="0">
                <a:solidFill>
                  <a:srgbClr val="FF0000"/>
                </a:solidFill>
                <a:cs typeface="B Mitra" panose="00000400000000000000" pitchFamily="2" charset="-78"/>
              </a:rPr>
              <a:t>)</a:t>
            </a:r>
          </a:p>
          <a:p>
            <a:pPr marL="560070" indent="-514350" algn="r" rtl="1">
              <a:buFont typeface="+mj-lt"/>
              <a:buAutoNum type="arabicPeriod"/>
            </a:pPr>
            <a:r>
              <a:rPr lang="fa-IR" sz="2400" b="1" dirty="0">
                <a:solidFill>
                  <a:srgbClr val="FF0000"/>
                </a:solidFill>
                <a:cs typeface="B Mitra" panose="00000400000000000000" pitchFamily="2" charset="-78"/>
              </a:rPr>
              <a:t>پلن های اصلی تشخیصی درمانی</a:t>
            </a:r>
          </a:p>
        </p:txBody>
      </p:sp>
    </p:spTree>
    <p:extLst>
      <p:ext uri="{BB962C8B-B14F-4D97-AF65-F5344CB8AC3E}">
        <p14:creationId xmlns:p14="http://schemas.microsoft.com/office/powerpoint/2010/main" val="658758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21190" y="1971242"/>
            <a:ext cx="5142451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 rtl="1"/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در برگه سیر،آزمایشات بیماران بصورت عمودی نوشته شود تا در روزهای آینده درهمین برگه به همین صورت ادامه یابد</a:t>
            </a:r>
            <a:r>
              <a:rPr lang="fa-IR" sz="2000" b="1" dirty="0">
                <a:solidFill>
                  <a:srgbClr val="002060"/>
                </a:solidFill>
                <a:cs typeface="B Mitra" panose="00000400000000000000" pitchFamily="2" charset="-78"/>
              </a:rPr>
              <a:t>.</a:t>
            </a:r>
          </a:p>
          <a:p>
            <a:pPr lvl="0" algn="r" rtl="1"/>
            <a:endParaRPr lang="fa-IR" sz="2000" b="1" dirty="0">
              <a:solidFill>
                <a:srgbClr val="002060"/>
              </a:solidFill>
              <a:cs typeface="B Mitra" panose="00000400000000000000" pitchFamily="2" charset="-78"/>
            </a:endParaRPr>
          </a:p>
          <a:p>
            <a:pPr lvl="0" algn="r" rtl="1"/>
            <a:r>
              <a:rPr lang="fa-IR" sz="2000" b="1" dirty="0">
                <a:solidFill>
                  <a:srgbClr val="002060"/>
                </a:solidFill>
                <a:cs typeface="B Mitra" panose="00000400000000000000" pitchFamily="2" charset="-78"/>
              </a:rPr>
              <a:t>در نفرولوژی و روماتولوژی و جنرال برگه های آماده موجود می باشد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2AAB090-9AFA-4673-855F-73D888C618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017242"/>
              </p:ext>
            </p:extLst>
          </p:nvPr>
        </p:nvGraphicFramePr>
        <p:xfrm>
          <a:off x="386301" y="0"/>
          <a:ext cx="4918075" cy="6590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575660" imgH="10151117" progId="Word.Document.12">
                  <p:embed/>
                </p:oleObj>
              </mc:Choice>
              <mc:Fallback>
                <p:oleObj name="Document" r:id="rId2" imgW="7575660" imgH="101511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6301" y="0"/>
                        <a:ext cx="4918075" cy="6590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8957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a-IR" b="1" dirty="0">
                <a:cs typeface="B Mitra" panose="00000400000000000000" pitchFamily="2" charset="-78"/>
              </a:rPr>
              <a:t>                   </a:t>
            </a:r>
            <a:r>
              <a:rPr lang="fa-IR" b="1" dirty="0">
                <a:solidFill>
                  <a:srgbClr val="002060"/>
                </a:solidFill>
                <a:cs typeface="B Mitra" panose="00000400000000000000" pitchFamily="2" charset="-78"/>
              </a:rPr>
              <a:t>برنامه آموزشی صبح ها</a:t>
            </a:r>
            <a:endParaRPr lang="en-US" b="1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2736"/>
            <a:ext cx="9875520" cy="320973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endParaRPr lang="fa-IR" sz="2400" dirty="0">
              <a:cs typeface="B Mitra" panose="00000400000000000000" pitchFamily="2" charset="-78"/>
            </a:endParaRPr>
          </a:p>
          <a:p>
            <a:pPr algn="r" rtl="1"/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ورود در مورنینگ قبل از ساعت 7:29 و چرت زدن و چای وصحبت و... </a:t>
            </a:r>
            <a:r>
              <a:rPr lang="fa-IR" sz="2400" b="1" dirty="0">
                <a:solidFill>
                  <a:srgbClr val="FF0000"/>
                </a:solidFill>
                <a:cs typeface="B Mitra" panose="00000400000000000000" pitchFamily="2" charset="-78"/>
              </a:rPr>
              <a:t>ممنوع </a:t>
            </a:r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(محسوس یا غیر محسوس ثبت می شود). </a:t>
            </a:r>
          </a:p>
          <a:p>
            <a:pPr algn="r" rtl="1"/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خروج قبل از اتمام مورنینگ ممنوع</a:t>
            </a:r>
          </a:p>
          <a:p>
            <a:pPr algn="r" rtl="1"/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شرکت در جلسات صبح پنج شنبه ژورنال کلاب ، </a:t>
            </a:r>
            <a:r>
              <a:rPr lang="en-US" sz="2400" b="1" dirty="0">
                <a:solidFill>
                  <a:srgbClr val="002060"/>
                </a:solidFill>
                <a:cs typeface="B Mitra" panose="00000400000000000000" pitchFamily="2" charset="-78"/>
              </a:rPr>
              <a:t>case report</a:t>
            </a:r>
            <a:r>
              <a:rPr lang="fa-IR" sz="2400" b="1">
                <a:solidFill>
                  <a:srgbClr val="002060"/>
                </a:solidFill>
                <a:cs typeface="B Mitra" panose="00000400000000000000" pitchFamily="2" charset="-78"/>
              </a:rPr>
              <a:t> ،  مورتالیته و گراندراند</a:t>
            </a:r>
            <a:endParaRPr lang="fa-IR" sz="2400" b="1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1436060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3213</TotalTime>
  <Words>1977</Words>
  <Application>Microsoft Office PowerPoint</Application>
  <PresentationFormat>Widescreen</PresentationFormat>
  <Paragraphs>301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B Nazanin</vt:lpstr>
      <vt:lpstr>Calibri</vt:lpstr>
      <vt:lpstr>Calibri Light</vt:lpstr>
      <vt:lpstr>Corbel</vt:lpstr>
      <vt:lpstr>Times New Roman</vt:lpstr>
      <vt:lpstr>Vladimir Script</vt:lpstr>
      <vt:lpstr>Wingdings</vt:lpstr>
      <vt:lpstr>Basis</vt:lpstr>
      <vt:lpstr>Office Theme</vt:lpstr>
      <vt:lpstr>Document</vt:lpstr>
      <vt:lpstr>معارفه کارورزان داخلی بیمارستان امام رضا(ع)</vt:lpstr>
      <vt:lpstr>بالبخند واردشوید</vt:lpstr>
      <vt:lpstr>                               اخلاق حرفه ای</vt:lpstr>
      <vt:lpstr>                        قوانین ورود</vt:lpstr>
      <vt:lpstr>                             قوانین خروج</vt:lpstr>
      <vt:lpstr>PowerPoint Presentation</vt:lpstr>
      <vt:lpstr>                                 کشیک</vt:lpstr>
      <vt:lpstr>PowerPoint Presentation</vt:lpstr>
      <vt:lpstr>                   برنامه آموزشی صبح ها</vt:lpstr>
      <vt:lpstr>                برنامه آموزشی هر روتیشن</vt:lpstr>
      <vt:lpstr>PowerPoint Presentation</vt:lpstr>
      <vt:lpstr>PowerPoint Presentation</vt:lpstr>
      <vt:lpstr>PowerPoint Presentation</vt:lpstr>
      <vt:lpstr>                            برنامه آموزشی </vt:lpstr>
      <vt:lpstr>                   روتیشن اورژانس</vt:lpstr>
      <vt:lpstr>                           کشیک اورژانس</vt:lpstr>
      <vt:lpstr>                    کشیک بخش و جنرال</vt:lpstr>
      <vt:lpstr>                            کشیک بخش</vt:lpstr>
      <vt:lpstr>                             کشیک بخش </vt:lpstr>
      <vt:lpstr>                                مرخصی</vt:lpstr>
      <vt:lpstr>PowerPoint Presentation</vt:lpstr>
      <vt:lpstr>گروه تلگرامی آموزشی اینترن های داخلی بیمارستان امام رضا(ع)</vt:lpstr>
      <vt:lpstr>                                                               زیرگروهها</vt:lpstr>
      <vt:lpstr>                                   ارزشیابی </vt:lpstr>
      <vt:lpstr>PowerPoint Presentation</vt:lpstr>
      <vt:lpstr>نحوه ارزیابی کارورزان گروه داخلی  بیمارستان امام رضا(ع) </vt:lpstr>
      <vt:lpstr>PowerPoint Presentation</vt:lpstr>
    </vt:vector>
  </TitlesOfParts>
  <Company>مدیریت آمار و فناوری اطلاعات - گروه زیرساخت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Diarrhea</dc:title>
  <dc:creator>Fahimeh Gandomi Sani</dc:creator>
  <cp:lastModifiedBy>Setareh Maleki</cp:lastModifiedBy>
  <cp:revision>345</cp:revision>
  <dcterms:created xsi:type="dcterms:W3CDTF">2023-01-11T05:53:50Z</dcterms:created>
  <dcterms:modified xsi:type="dcterms:W3CDTF">2026-01-12T11:06:04Z</dcterms:modified>
</cp:coreProperties>
</file>