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61" r:id="rId6"/>
    <p:sldId id="260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 snapToGrid="0">
      <p:cViewPr>
        <p:scale>
          <a:sx n="100" d="100"/>
          <a:sy n="100" d="100"/>
        </p:scale>
        <p:origin x="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5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2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2837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2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1294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28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2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0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3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3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3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0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6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3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2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99D17-18DD-4382-BA1B-B8B462026A00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594273-0FAF-44FC-8DBA-01DC2D8D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420C-B14B-4D14-997F-CE1DE8E4AE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قوانین دوره کارآموزی داخلی بیمارستان امام رضا (ع) 1404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BFF4F-C0D1-4614-B77B-17D9DED53E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9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71F54-05FA-47A8-9048-AE0D16026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0903" y="377506"/>
            <a:ext cx="8229600" cy="1023456"/>
          </a:xfrm>
        </p:spPr>
        <p:txBody>
          <a:bodyPr/>
          <a:lstStyle/>
          <a:p>
            <a:r>
              <a:rPr lang="fa-IR" dirty="0">
                <a:cs typeface="B Ferdosi" panose="00000400000000000000" pitchFamily="2" charset="-78"/>
              </a:rPr>
              <a:t>کارآموزان داخلی</a:t>
            </a:r>
            <a:endParaRPr lang="en-US" dirty="0">
              <a:cs typeface="B Ferdosi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4800B3-F9F3-40CB-878F-E61751F171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5222" y="1842069"/>
            <a:ext cx="7766936" cy="3850546"/>
          </a:xfrm>
        </p:spPr>
        <p:txBody>
          <a:bodyPr>
            <a:normAutofit fontScale="92500" lnSpcReduction="20000"/>
          </a:bodyPr>
          <a:lstStyle/>
          <a:p>
            <a:r>
              <a:rPr lang="fa-IR" sz="2800" b="1" dirty="0">
                <a:solidFill>
                  <a:schemeClr val="accent2">
                    <a:lumMod val="75000"/>
                  </a:schemeClr>
                </a:solidFill>
                <a:cs typeface="B Ferdosi" panose="00000400000000000000" pitchFamily="2" charset="-78"/>
              </a:rPr>
              <a:t>قوانین کلی:</a:t>
            </a:r>
          </a:p>
          <a:p>
            <a:r>
              <a:rPr lang="fa-IR" sz="2800" dirty="0">
                <a:cs typeface="B Ferdosi" panose="00000400000000000000" pitchFamily="2" charset="-78"/>
              </a:rPr>
              <a:t>حضور کارآموز در تمام روزهای غیرتعطیل از ساعت 7:30 تا 12:30  در راند کارآموزی در بخش های (غدد - روماتولوژی - هماتولوژی و انکولوژی – گوارش و کبد –ریه ونفرولوژی )و درمانگاه ها وحضور در جلسات و کلاسهایی که اساتید در سکشن های مختلف برگزار میکنند و کارآموزان ملزم به شرکت در آنها می باشند و در صورت برگزاری کلاس های آموزشی ساعت 12-13 می بایست در کلاس حضور داشته باشند.</a:t>
            </a:r>
          </a:p>
          <a:p>
            <a:endParaRPr lang="fa-IR" sz="2800" dirty="0">
              <a:cs typeface="B Ferdosi" panose="00000400000000000000" pitchFamily="2" charset="-78"/>
            </a:endParaRPr>
          </a:p>
          <a:p>
            <a:r>
              <a:rPr lang="fa-IR" sz="2800" dirty="0">
                <a:cs typeface="B Ferdosi" panose="00000400000000000000" pitchFamily="2" charset="-78"/>
              </a:rPr>
              <a:t>طول دوره داخلی سه ماه 6 روتیشن مختلف در دوره های حدودا 12 روزه برگزار می شود.</a:t>
            </a:r>
          </a:p>
          <a:p>
            <a:endParaRPr lang="fa-IR" sz="2800" dirty="0"/>
          </a:p>
          <a:p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1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88612-8D3D-47A4-A70D-14E86EFAE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27" y="595619"/>
            <a:ext cx="8548381" cy="5008227"/>
          </a:xfrm>
        </p:spPr>
        <p:txBody>
          <a:bodyPr/>
          <a:lstStyle/>
          <a:p>
            <a:pPr marL="0" indent="0" algn="r">
              <a:buNone/>
            </a:pP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cs typeface="B Ferdosi" panose="00000400000000000000" pitchFamily="2" charset="-78"/>
              </a:rPr>
              <a:t>مرخصی و استعلاجی کارآموز</a:t>
            </a:r>
          </a:p>
          <a:p>
            <a:pPr marL="0" indent="0" algn="r">
              <a:buNone/>
            </a:pPr>
            <a:endParaRPr lang="fa-IR" sz="2400" dirty="0">
              <a:cs typeface="B Ferdosi" panose="00000400000000000000" pitchFamily="2" charset="-78"/>
            </a:endParaRPr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در صورت نیاز کارآموز به مرخصی حتما از قبل با هماهنگی با استاد و تکمیل فرم مرخصی با مهر و امضا و تائید استاد قابل قبول می باشد.</a:t>
            </a:r>
          </a:p>
          <a:p>
            <a:pPr marL="0" indent="0" algn="r">
              <a:buNone/>
            </a:pPr>
            <a:endParaRPr lang="fa-IR" sz="2400" dirty="0">
              <a:cs typeface="B Ferdosi" panose="00000400000000000000" pitchFamily="2" charset="-78"/>
            </a:endParaRPr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در صورت بیماری و نیاز به مرخصی استعلاجی کارآموز به پزشک متخصص مراجعه میکند و مدارک استعلاجی را از طریق یکی از پیام رسان ها برای نماینده ساب مینور و همچنین کارشناس آموزش کارآموزان ارسال و روز بعد به تائید و مهر و امضا استاد مربوطه می رساند.</a:t>
            </a:r>
          </a:p>
          <a:p>
            <a:pPr marL="0" indent="0">
              <a:buNone/>
            </a:pPr>
            <a:endParaRPr lang="en-US" dirty="0">
              <a:cs typeface="B Ferdosi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3550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CFF31-22CC-46F5-8ECF-EDEA17E19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28" y="595619"/>
            <a:ext cx="8430935" cy="5134062"/>
          </a:xfrm>
        </p:spPr>
        <p:txBody>
          <a:bodyPr/>
          <a:lstStyle/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هر کارآموز در دوره داخلی ملزم به ارائه یک مورنینگ و همچنین سه کشیک اورژانس همراه با شرح حال بیمار می باشد.</a:t>
            </a:r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در پایان هر دوره بنا بر  صلاحدید اساتید  مربوطه از طریق برگزاری آزمون کتبی  و یا شفاهی در پایان روتیشن و تعیین تحویل تعداد مشخصی  کشیک و شرح حال بیمار از همان سکشن و تکمیل لاگ نمره پایان روتیشن کارآموزان اعلام و ثبت می گردد.</a:t>
            </a:r>
          </a:p>
          <a:p>
            <a:pPr marL="0" indent="0" algn="r">
              <a:buNone/>
            </a:pPr>
            <a:endParaRPr lang="fa-IR" sz="2400" dirty="0">
              <a:cs typeface="B Ferdosi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cs typeface="B Ferdosi" panose="00000400000000000000" pitchFamily="2" charset="-78"/>
              </a:rPr>
              <a:t>مباحث  </a:t>
            </a:r>
            <a:r>
              <a:rPr lang="en-US" sz="2400" dirty="0">
                <a:cs typeface="B Ferdosi" panose="00000400000000000000" pitchFamily="2" charset="-78"/>
              </a:rPr>
              <a:t>must to learn</a:t>
            </a:r>
            <a:r>
              <a:rPr lang="fa-IR" sz="2400" dirty="0">
                <a:cs typeface="B Ferdosi" panose="00000400000000000000" pitchFamily="2" charset="-78"/>
              </a:rPr>
              <a:t> توسط اساتید مربوطه در ساعت 12-13 در تاریخ های اعلامی از طرف کارشناس اموزش برگزار می گردد.</a:t>
            </a:r>
            <a:endParaRPr lang="en-US" sz="2400" dirty="0">
              <a:cs typeface="B Ferdosi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178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A7A5A-A4A7-41D6-BB4B-0B80E609C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9E27DAA-3D4C-4668-B747-09290D77C8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162660"/>
              </p:ext>
            </p:extLst>
          </p:nvPr>
        </p:nvGraphicFramePr>
        <p:xfrm>
          <a:off x="351230" y="916160"/>
          <a:ext cx="9248875" cy="5461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917212" imgH="6568796" progId="Word.Document.12">
                  <p:embed/>
                </p:oleObj>
              </mc:Choice>
              <mc:Fallback>
                <p:oleObj name="Document" r:id="rId2" imgW="9917212" imgH="656879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1230" y="916160"/>
                        <a:ext cx="9248875" cy="5461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A965198-04D6-43FF-953F-125B4F65F61E}"/>
              </a:ext>
            </a:extLst>
          </p:cNvPr>
          <p:cNvSpPr txBox="1"/>
          <p:nvPr/>
        </p:nvSpPr>
        <p:spPr>
          <a:xfrm>
            <a:off x="5641596" y="268448"/>
            <a:ext cx="5427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b="1" dirty="0">
                <a:cs typeface="B Ferdosi" panose="00000400000000000000" pitchFamily="2" charset="-78"/>
              </a:rPr>
              <a:t>مباحث اموزشی کارآموزان داخلی</a:t>
            </a:r>
            <a:endParaRPr lang="en-US" sz="2000" b="1" dirty="0">
              <a:cs typeface="B Ferdosi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290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A77A7-6AE6-42D6-84E0-A39ACBA18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7619378" cy="1320800"/>
          </a:xfrm>
        </p:spPr>
        <p:txBody>
          <a:bodyPr/>
          <a:lstStyle/>
          <a:p>
            <a:pPr algn="r"/>
            <a:r>
              <a:rPr lang="fa-IR" dirty="0">
                <a:cs typeface="B Ferdosi" panose="00000400000000000000" pitchFamily="2" charset="-78"/>
              </a:rPr>
              <a:t>تقسیم بندی روتیشن های داخلی کارآموزان داخلی    </a:t>
            </a:r>
            <a:endParaRPr lang="en-US" dirty="0">
              <a:cs typeface="B Ferdosi" panose="00000400000000000000" pitchFamily="2" charset="-78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E238B4F-C939-4DD7-A84B-FB2164CDD3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2" y="1535186"/>
            <a:ext cx="9648985" cy="30284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5BFF42-5FAE-4A19-81E4-CFA0240AC6FF}"/>
              </a:ext>
            </a:extLst>
          </p:cNvPr>
          <p:cNvSpPr txBox="1"/>
          <p:nvPr/>
        </p:nvSpPr>
        <p:spPr>
          <a:xfrm>
            <a:off x="7160004" y="2439952"/>
            <a:ext cx="1136708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endParaRPr lang="fa-IR" dirty="0"/>
          </a:p>
          <a:p>
            <a:pPr algn="r"/>
            <a:r>
              <a:rPr lang="fa-IR" sz="1400" dirty="0"/>
              <a:t>گروه ۱: </a:t>
            </a:r>
          </a:p>
          <a:p>
            <a:pPr algn="r"/>
            <a:r>
              <a:rPr lang="fa-IR" sz="1400" dirty="0"/>
              <a:t>گروه ۲: </a:t>
            </a:r>
          </a:p>
          <a:p>
            <a:pPr algn="r"/>
            <a:r>
              <a:rPr lang="fa-IR" sz="1400" dirty="0"/>
              <a:t>گروه ۳: </a:t>
            </a:r>
          </a:p>
          <a:p>
            <a:pPr algn="r"/>
            <a:r>
              <a:rPr lang="fa-IR" sz="1400" dirty="0"/>
              <a:t>گروه ۴: </a:t>
            </a:r>
          </a:p>
          <a:p>
            <a:pPr algn="r"/>
            <a:r>
              <a:rPr lang="fa-IR" sz="1400" dirty="0"/>
              <a:t>گروه ۵:</a:t>
            </a:r>
          </a:p>
          <a:p>
            <a:pPr algn="r"/>
            <a:r>
              <a:rPr lang="fa-IR" sz="1400" dirty="0"/>
              <a:t>گروه ۶: 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3417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DA98C-B01E-4204-BDD5-094BF6893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631" y="362525"/>
            <a:ext cx="7743039" cy="4630722"/>
          </a:xfrm>
        </p:spPr>
        <p:txBody>
          <a:bodyPr/>
          <a:lstStyle/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endParaRPr lang="fa-IR" dirty="0"/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آزمون پایاندوره در تاریخ مشخص در محل سالن آزمون دانشکده پزشک برگزار میگردد که متشکل از 10 نمره آزمون تئوری کتبی و سه نمره آزمون آسکی و یا کیفیچر می باشد.</a:t>
            </a:r>
          </a:p>
          <a:p>
            <a:pPr marL="0" indent="0" algn="r">
              <a:buNone/>
            </a:pPr>
            <a:endParaRPr lang="fa-IR" sz="2400" dirty="0">
              <a:cs typeface="B Ferdosi" panose="00000400000000000000" pitchFamily="2" charset="-78"/>
            </a:endParaRPr>
          </a:p>
          <a:p>
            <a:pPr marL="0" indent="0" algn="r">
              <a:buNone/>
            </a:pPr>
            <a:r>
              <a:rPr lang="fa-IR" sz="2400" dirty="0">
                <a:cs typeface="B Ferdosi" panose="00000400000000000000" pitchFamily="2" charset="-78"/>
              </a:rPr>
              <a:t>7نمره عملکرد درون بخشی نیز بر اساس نمرات حضور و غیاب،مجموع نمرات پایان روتیشن،نمره ارائه مورنینگ و نمرات کشیک و شرح حال اورژانس کارآموزان در طی سه ماه داخلی محاسبه و ثبت می گردد.</a:t>
            </a:r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872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382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Document</vt:lpstr>
      <vt:lpstr>قوانین دوره کارآموزی داخلی بیمارستان امام رضا (ع) 1404</vt:lpstr>
      <vt:lpstr>کارآموزان داخلی</vt:lpstr>
      <vt:lpstr>PowerPoint Presentation</vt:lpstr>
      <vt:lpstr>PowerPoint Presentation</vt:lpstr>
      <vt:lpstr>PowerPoint Presentation</vt:lpstr>
      <vt:lpstr>تقسیم بندی روتیشن های داخلی کارآموزان داخلی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کارآموزان داخلی</dc:title>
  <dc:creator>Fatemeh Tavakoli</dc:creator>
  <cp:lastModifiedBy>MohammadMasoud Malekzadeh</cp:lastModifiedBy>
  <cp:revision>8</cp:revision>
  <dcterms:created xsi:type="dcterms:W3CDTF">2026-01-11T09:56:12Z</dcterms:created>
  <dcterms:modified xsi:type="dcterms:W3CDTF">2026-01-12T07:19:51Z</dcterms:modified>
</cp:coreProperties>
</file>